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7" r:id="rId2"/>
    <p:sldId id="286" r:id="rId3"/>
    <p:sldId id="291" r:id="rId4"/>
    <p:sldId id="293" r:id="rId5"/>
    <p:sldId id="296" r:id="rId6"/>
    <p:sldId id="299" r:id="rId7"/>
    <p:sldId id="318" r:id="rId8"/>
    <p:sldId id="319" r:id="rId9"/>
    <p:sldId id="337" r:id="rId10"/>
    <p:sldId id="338" r:id="rId11"/>
    <p:sldId id="356" r:id="rId12"/>
    <p:sldId id="294" r:id="rId13"/>
    <p:sldId id="292" r:id="rId14"/>
    <p:sldId id="284" r:id="rId15"/>
    <p:sldId id="320" r:id="rId16"/>
    <p:sldId id="321" r:id="rId17"/>
    <p:sldId id="323" r:id="rId18"/>
    <p:sldId id="339" r:id="rId19"/>
    <p:sldId id="357" r:id="rId20"/>
    <p:sldId id="287" r:id="rId21"/>
    <p:sldId id="285" r:id="rId22"/>
    <p:sldId id="333" r:id="rId23"/>
    <p:sldId id="310" r:id="rId24"/>
    <p:sldId id="326" r:id="rId25"/>
    <p:sldId id="334" r:id="rId26"/>
    <p:sldId id="343" r:id="rId27"/>
    <p:sldId id="302" r:id="rId28"/>
    <p:sldId id="345" r:id="rId29"/>
    <p:sldId id="347" r:id="rId30"/>
    <p:sldId id="348" r:id="rId31"/>
    <p:sldId id="311" r:id="rId32"/>
    <p:sldId id="335" r:id="rId33"/>
    <p:sldId id="336" r:id="rId34"/>
    <p:sldId id="340" r:id="rId35"/>
    <p:sldId id="349" r:id="rId36"/>
    <p:sldId id="350" r:id="rId37"/>
    <p:sldId id="351" r:id="rId38"/>
    <p:sldId id="353" r:id="rId39"/>
    <p:sldId id="354" r:id="rId40"/>
    <p:sldId id="355" r:id="rId41"/>
    <p:sldId id="358" r:id="rId42"/>
    <p:sldId id="268" r:id="rId4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09"/>
          </a:xfrm>
          <a:prstGeom prst="rect">
            <a:avLst/>
          </a:prstGeom>
        </p:spPr>
        <p:txBody>
          <a:bodyPr vert="horz" lIns="91433" tIns="45716" rIns="91433" bIns="45716" rtlCol="0"/>
          <a:lstStyle>
            <a:lvl1pPr algn="l">
              <a:defRPr sz="1200"/>
            </a:lvl1pPr>
          </a:lstStyle>
          <a:p>
            <a:endParaRPr lang="tr-TR"/>
          </a:p>
        </p:txBody>
      </p:sp>
      <p:sp>
        <p:nvSpPr>
          <p:cNvPr id="3" name="Date Placeholder 2"/>
          <p:cNvSpPr>
            <a:spLocks noGrp="1"/>
          </p:cNvSpPr>
          <p:nvPr>
            <p:ph type="dt" sz="quarter" idx="1"/>
          </p:nvPr>
        </p:nvSpPr>
        <p:spPr>
          <a:xfrm>
            <a:off x="3849688" y="1"/>
            <a:ext cx="2946400" cy="496809"/>
          </a:xfrm>
          <a:prstGeom prst="rect">
            <a:avLst/>
          </a:prstGeom>
        </p:spPr>
        <p:txBody>
          <a:bodyPr vert="horz" lIns="91433" tIns="45716" rIns="91433" bIns="45716" rtlCol="0"/>
          <a:lstStyle>
            <a:lvl1pPr algn="r">
              <a:defRPr sz="1200"/>
            </a:lvl1pPr>
          </a:lstStyle>
          <a:p>
            <a:fld id="{9B66BE87-7CFD-4F8C-9EBB-9E78C28BE448}" type="datetimeFigureOut">
              <a:rPr lang="tr-TR" smtClean="0"/>
              <a:t>12.05.2020</a:t>
            </a:fld>
            <a:endParaRPr lang="tr-TR"/>
          </a:p>
        </p:txBody>
      </p:sp>
      <p:sp>
        <p:nvSpPr>
          <p:cNvPr id="4" name="Footer Placeholder 3"/>
          <p:cNvSpPr>
            <a:spLocks noGrp="1"/>
          </p:cNvSpPr>
          <p:nvPr>
            <p:ph type="ftr" sz="quarter" idx="2"/>
          </p:nvPr>
        </p:nvSpPr>
        <p:spPr>
          <a:xfrm>
            <a:off x="0" y="9428243"/>
            <a:ext cx="2946400" cy="496809"/>
          </a:xfrm>
          <a:prstGeom prst="rect">
            <a:avLst/>
          </a:prstGeom>
        </p:spPr>
        <p:txBody>
          <a:bodyPr vert="horz" lIns="91433" tIns="45716" rIns="91433" bIns="45716" rtlCol="0" anchor="b"/>
          <a:lstStyle>
            <a:lvl1pPr algn="l">
              <a:defRPr sz="1200"/>
            </a:lvl1pPr>
          </a:lstStyle>
          <a:p>
            <a:endParaRPr lang="tr-TR"/>
          </a:p>
        </p:txBody>
      </p:sp>
      <p:sp>
        <p:nvSpPr>
          <p:cNvPr id="5" name="Slide Number Placeholder 4"/>
          <p:cNvSpPr>
            <a:spLocks noGrp="1"/>
          </p:cNvSpPr>
          <p:nvPr>
            <p:ph type="sldNum" sz="quarter" idx="3"/>
          </p:nvPr>
        </p:nvSpPr>
        <p:spPr>
          <a:xfrm>
            <a:off x="3849688" y="9428243"/>
            <a:ext cx="2946400" cy="496809"/>
          </a:xfrm>
          <a:prstGeom prst="rect">
            <a:avLst/>
          </a:prstGeom>
        </p:spPr>
        <p:txBody>
          <a:bodyPr vert="horz" lIns="91433" tIns="45716" rIns="91433" bIns="45716" rtlCol="0" anchor="b"/>
          <a:lstStyle>
            <a:lvl1pPr algn="r">
              <a:defRPr sz="1200"/>
            </a:lvl1pPr>
          </a:lstStyle>
          <a:p>
            <a:fld id="{4607471E-50F0-4A06-958E-814433F179FB}" type="slidenum">
              <a:rPr lang="tr-TR" smtClean="0"/>
              <a:t>‹#›</a:t>
            </a:fld>
            <a:endParaRPr lang="tr-TR"/>
          </a:p>
        </p:txBody>
      </p:sp>
    </p:spTree>
    <p:extLst>
      <p:ext uri="{BB962C8B-B14F-4D97-AF65-F5344CB8AC3E}">
        <p14:creationId xmlns:p14="http://schemas.microsoft.com/office/powerpoint/2010/main" val="2197130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8395"/>
          </a:xfrm>
          <a:prstGeom prst="rect">
            <a:avLst/>
          </a:prstGeom>
        </p:spPr>
        <p:txBody>
          <a:bodyPr vert="horz" lIns="91433" tIns="45716" rIns="91433" bIns="45716" rtlCol="0"/>
          <a:lstStyle>
            <a:lvl1pPr algn="l">
              <a:defRPr sz="1200"/>
            </a:lvl1pPr>
          </a:lstStyle>
          <a:p>
            <a:endParaRPr lang="tr-TR"/>
          </a:p>
        </p:txBody>
      </p:sp>
      <p:sp>
        <p:nvSpPr>
          <p:cNvPr id="3" name="Date Placeholder 2"/>
          <p:cNvSpPr>
            <a:spLocks noGrp="1"/>
          </p:cNvSpPr>
          <p:nvPr>
            <p:ph type="dt" idx="1"/>
          </p:nvPr>
        </p:nvSpPr>
        <p:spPr>
          <a:xfrm>
            <a:off x="3849688" y="2"/>
            <a:ext cx="2946400" cy="498395"/>
          </a:xfrm>
          <a:prstGeom prst="rect">
            <a:avLst/>
          </a:prstGeom>
        </p:spPr>
        <p:txBody>
          <a:bodyPr vert="horz" lIns="91433" tIns="45716" rIns="91433" bIns="45716" rtlCol="0"/>
          <a:lstStyle>
            <a:lvl1pPr algn="r">
              <a:defRPr sz="1200"/>
            </a:lvl1pPr>
          </a:lstStyle>
          <a:p>
            <a:fld id="{CBB226CA-520A-492D-824E-EF28775B4F94}" type="datetimeFigureOut">
              <a:rPr lang="tr-TR" smtClean="0"/>
              <a:t>12.05.2020</a:t>
            </a:fld>
            <a:endParaRPr lang="tr-TR"/>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33" tIns="45716" rIns="91433" bIns="45716" rtlCol="0" anchor="ctr"/>
          <a:lstStyle/>
          <a:p>
            <a:endParaRPr lang="tr-TR"/>
          </a:p>
        </p:txBody>
      </p:sp>
      <p:sp>
        <p:nvSpPr>
          <p:cNvPr id="5" name="Notes Placeholder 4"/>
          <p:cNvSpPr>
            <a:spLocks noGrp="1"/>
          </p:cNvSpPr>
          <p:nvPr>
            <p:ph type="body" sz="quarter" idx="3"/>
          </p:nvPr>
        </p:nvSpPr>
        <p:spPr>
          <a:xfrm>
            <a:off x="679451" y="4777613"/>
            <a:ext cx="5438775" cy="3907799"/>
          </a:xfrm>
          <a:prstGeom prst="rect">
            <a:avLst/>
          </a:prstGeom>
        </p:spPr>
        <p:txBody>
          <a:bodyPr vert="horz" lIns="91433" tIns="45716" rIns="91433"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9428244"/>
            <a:ext cx="2946400" cy="498395"/>
          </a:xfrm>
          <a:prstGeom prst="rect">
            <a:avLst/>
          </a:prstGeom>
        </p:spPr>
        <p:txBody>
          <a:bodyPr vert="horz" lIns="91433" tIns="45716" rIns="91433" bIns="45716" rtlCol="0" anchor="b"/>
          <a:lstStyle>
            <a:lvl1pPr algn="l">
              <a:defRPr sz="1200"/>
            </a:lvl1pPr>
          </a:lstStyle>
          <a:p>
            <a:endParaRPr lang="tr-TR"/>
          </a:p>
        </p:txBody>
      </p:sp>
      <p:sp>
        <p:nvSpPr>
          <p:cNvPr id="7" name="Slide Number Placeholder 6"/>
          <p:cNvSpPr>
            <a:spLocks noGrp="1"/>
          </p:cNvSpPr>
          <p:nvPr>
            <p:ph type="sldNum" sz="quarter" idx="5"/>
          </p:nvPr>
        </p:nvSpPr>
        <p:spPr>
          <a:xfrm>
            <a:off x="3849688" y="9428244"/>
            <a:ext cx="2946400" cy="498395"/>
          </a:xfrm>
          <a:prstGeom prst="rect">
            <a:avLst/>
          </a:prstGeom>
        </p:spPr>
        <p:txBody>
          <a:bodyPr vert="horz" lIns="91433" tIns="45716" rIns="91433" bIns="45716" rtlCol="0" anchor="b"/>
          <a:lstStyle>
            <a:lvl1pPr algn="r">
              <a:defRPr sz="1200"/>
            </a:lvl1pPr>
          </a:lstStyle>
          <a:p>
            <a:fld id="{323E5B1C-7A5E-4B8E-A5CF-233AE575FCEA}" type="slidenum">
              <a:rPr lang="tr-TR" smtClean="0"/>
              <a:t>‹#›</a:t>
            </a:fld>
            <a:endParaRPr lang="tr-TR"/>
          </a:p>
        </p:txBody>
      </p:sp>
    </p:spTree>
    <p:extLst>
      <p:ext uri="{BB962C8B-B14F-4D97-AF65-F5344CB8AC3E}">
        <p14:creationId xmlns:p14="http://schemas.microsoft.com/office/powerpoint/2010/main" val="385249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323E5B1C-7A5E-4B8E-A5CF-233AE575FCEA}" type="slidenum">
              <a:rPr lang="tr-TR" smtClean="0"/>
              <a:t>1</a:t>
            </a:fld>
            <a:endParaRPr lang="tr-TR"/>
          </a:p>
        </p:txBody>
      </p:sp>
    </p:spTree>
    <p:extLst>
      <p:ext uri="{BB962C8B-B14F-4D97-AF65-F5344CB8AC3E}">
        <p14:creationId xmlns:p14="http://schemas.microsoft.com/office/powerpoint/2010/main" val="181504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323E5B1C-7A5E-4B8E-A5CF-233AE575FCEA}" type="slidenum">
              <a:rPr lang="tr-TR" smtClean="0"/>
              <a:t>2</a:t>
            </a:fld>
            <a:endParaRPr lang="tr-TR"/>
          </a:p>
        </p:txBody>
      </p:sp>
    </p:spTree>
    <p:extLst>
      <p:ext uri="{BB962C8B-B14F-4D97-AF65-F5344CB8AC3E}">
        <p14:creationId xmlns:p14="http://schemas.microsoft.com/office/powerpoint/2010/main" val="186026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E5B1C-7A5E-4B8E-A5CF-233AE575FCEA}" type="slidenum">
              <a:rPr lang="tr-TR" smtClean="0"/>
              <a:t>7</a:t>
            </a:fld>
            <a:endParaRPr lang="tr-TR"/>
          </a:p>
        </p:txBody>
      </p:sp>
    </p:spTree>
    <p:extLst>
      <p:ext uri="{BB962C8B-B14F-4D97-AF65-F5344CB8AC3E}">
        <p14:creationId xmlns:p14="http://schemas.microsoft.com/office/powerpoint/2010/main" val="4181896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EB38552B-CD36-4C7E-921B-4D93980B7BE8}" type="datetime1">
              <a:rPr lang="en-US" smtClean="0"/>
              <a:t>5/12/2020</a:t>
            </a:fld>
            <a:endParaRPr lang="en-US"/>
          </a:p>
        </p:txBody>
      </p:sp>
      <p:sp>
        <p:nvSpPr>
          <p:cNvPr id="5" name="Footer Placeholder 4"/>
          <p:cNvSpPr>
            <a:spLocks noGrp="1"/>
          </p:cNvSpPr>
          <p:nvPr>
            <p:ph type="ftr" sz="quarter" idx="11"/>
          </p:nvPr>
        </p:nvSpPr>
        <p:spPr/>
        <p:txBody>
          <a:bodyPr/>
          <a:lstStyle/>
          <a:p>
            <a:r>
              <a:rPr lang="en-US"/>
              <a:t>12 MAYIS 2020</a:t>
            </a:r>
          </a:p>
        </p:txBody>
      </p:sp>
      <p:sp>
        <p:nvSpPr>
          <p:cNvPr id="6" name="Slide Number Placeholder 5"/>
          <p:cNvSpPr>
            <a:spLocks noGrp="1"/>
          </p:cNvSpPr>
          <p:nvPr>
            <p:ph type="sldNum" sz="quarter" idx="12"/>
          </p:nvPr>
        </p:nvSpPr>
        <p:spPr/>
        <p:txBody>
          <a:bodyPr/>
          <a:lstStyle/>
          <a:p>
            <a:fld id="{3F602937-E099-AA4F-9058-3F48D7586F09}" type="slidenum">
              <a:rPr lang="en-US" smtClean="0"/>
              <a:t>‹#›</a:t>
            </a:fld>
            <a:endParaRPr lang="en-US"/>
          </a:p>
        </p:txBody>
      </p:sp>
    </p:spTree>
    <p:extLst>
      <p:ext uri="{BB962C8B-B14F-4D97-AF65-F5344CB8AC3E}">
        <p14:creationId xmlns:p14="http://schemas.microsoft.com/office/powerpoint/2010/main" val="28011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EAEC0CC6-85D4-4C6D-8253-635BD3F11C08}" type="datetime1">
              <a:rPr lang="en-US" smtClean="0"/>
              <a:t>5/12/2020</a:t>
            </a:fld>
            <a:endParaRPr lang="en-US"/>
          </a:p>
        </p:txBody>
      </p:sp>
      <p:sp>
        <p:nvSpPr>
          <p:cNvPr id="5" name="Footer Placeholder 4"/>
          <p:cNvSpPr>
            <a:spLocks noGrp="1"/>
          </p:cNvSpPr>
          <p:nvPr>
            <p:ph type="ftr" sz="quarter" idx="11"/>
          </p:nvPr>
        </p:nvSpPr>
        <p:spPr/>
        <p:txBody>
          <a:bodyPr/>
          <a:lstStyle/>
          <a:p>
            <a:r>
              <a:rPr lang="en-US"/>
              <a:t>12 MAYIS 2020</a:t>
            </a:r>
          </a:p>
        </p:txBody>
      </p:sp>
      <p:sp>
        <p:nvSpPr>
          <p:cNvPr id="6" name="Slide Number Placeholder 5"/>
          <p:cNvSpPr>
            <a:spLocks noGrp="1"/>
          </p:cNvSpPr>
          <p:nvPr>
            <p:ph type="sldNum" sz="quarter" idx="12"/>
          </p:nvPr>
        </p:nvSpPr>
        <p:spPr/>
        <p:txBody>
          <a:bodyPr/>
          <a:lstStyle/>
          <a:p>
            <a:fld id="{3F602937-E099-AA4F-9058-3F48D7586F09}" type="slidenum">
              <a:rPr lang="en-US" smtClean="0"/>
              <a:t>‹#›</a:t>
            </a:fld>
            <a:endParaRPr lang="en-US"/>
          </a:p>
        </p:txBody>
      </p:sp>
    </p:spTree>
    <p:extLst>
      <p:ext uri="{BB962C8B-B14F-4D97-AF65-F5344CB8AC3E}">
        <p14:creationId xmlns:p14="http://schemas.microsoft.com/office/powerpoint/2010/main" val="82477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4837276C-3016-401C-A7C7-41571E800DA1}" type="datetime1">
              <a:rPr lang="en-US" smtClean="0"/>
              <a:t>5/12/2020</a:t>
            </a:fld>
            <a:endParaRPr lang="en-US"/>
          </a:p>
        </p:txBody>
      </p:sp>
      <p:sp>
        <p:nvSpPr>
          <p:cNvPr id="5" name="Footer Placeholder 4"/>
          <p:cNvSpPr>
            <a:spLocks noGrp="1"/>
          </p:cNvSpPr>
          <p:nvPr>
            <p:ph type="ftr" sz="quarter" idx="11"/>
          </p:nvPr>
        </p:nvSpPr>
        <p:spPr/>
        <p:txBody>
          <a:bodyPr/>
          <a:lstStyle/>
          <a:p>
            <a:r>
              <a:rPr lang="en-US"/>
              <a:t>12 MAYIS 2020</a:t>
            </a:r>
          </a:p>
        </p:txBody>
      </p:sp>
      <p:sp>
        <p:nvSpPr>
          <p:cNvPr id="6" name="Slide Number Placeholder 5"/>
          <p:cNvSpPr>
            <a:spLocks noGrp="1"/>
          </p:cNvSpPr>
          <p:nvPr>
            <p:ph type="sldNum" sz="quarter" idx="12"/>
          </p:nvPr>
        </p:nvSpPr>
        <p:spPr/>
        <p:txBody>
          <a:bodyPr/>
          <a:lstStyle/>
          <a:p>
            <a:fld id="{3F602937-E099-AA4F-9058-3F48D7586F09}" type="slidenum">
              <a:rPr lang="en-US" smtClean="0"/>
              <a:t>‹#›</a:t>
            </a:fld>
            <a:endParaRPr lang="en-US"/>
          </a:p>
        </p:txBody>
      </p:sp>
    </p:spTree>
    <p:extLst>
      <p:ext uri="{BB962C8B-B14F-4D97-AF65-F5344CB8AC3E}">
        <p14:creationId xmlns:p14="http://schemas.microsoft.com/office/powerpoint/2010/main" val="334967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83E6CCFA-981C-4097-9E92-BC68C1F6FFFA}" type="datetime1">
              <a:rPr lang="en-US" smtClean="0"/>
              <a:t>5/12/2020</a:t>
            </a:fld>
            <a:endParaRPr lang="en-US"/>
          </a:p>
        </p:txBody>
      </p:sp>
      <p:sp>
        <p:nvSpPr>
          <p:cNvPr id="5" name="Footer Placeholder 4"/>
          <p:cNvSpPr>
            <a:spLocks noGrp="1"/>
          </p:cNvSpPr>
          <p:nvPr>
            <p:ph type="ftr" sz="quarter" idx="11"/>
          </p:nvPr>
        </p:nvSpPr>
        <p:spPr/>
        <p:txBody>
          <a:bodyPr/>
          <a:lstStyle/>
          <a:p>
            <a:r>
              <a:rPr lang="en-US"/>
              <a:t>12 MAYIS 2020</a:t>
            </a:r>
          </a:p>
        </p:txBody>
      </p:sp>
      <p:sp>
        <p:nvSpPr>
          <p:cNvPr id="6" name="Slide Number Placeholder 5"/>
          <p:cNvSpPr>
            <a:spLocks noGrp="1"/>
          </p:cNvSpPr>
          <p:nvPr>
            <p:ph type="sldNum" sz="quarter" idx="12"/>
          </p:nvPr>
        </p:nvSpPr>
        <p:spPr/>
        <p:txBody>
          <a:bodyPr/>
          <a:lstStyle/>
          <a:p>
            <a:fld id="{3F602937-E099-AA4F-9058-3F48D7586F09}" type="slidenum">
              <a:rPr lang="en-US" smtClean="0"/>
              <a:t>‹#›</a:t>
            </a:fld>
            <a:endParaRPr lang="en-US"/>
          </a:p>
        </p:txBody>
      </p:sp>
    </p:spTree>
    <p:extLst>
      <p:ext uri="{BB962C8B-B14F-4D97-AF65-F5344CB8AC3E}">
        <p14:creationId xmlns:p14="http://schemas.microsoft.com/office/powerpoint/2010/main" val="330117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E46BA264-867F-489D-A37A-BC11FEBFF5C7}" type="datetime1">
              <a:rPr lang="en-US" smtClean="0"/>
              <a:t>5/12/2020</a:t>
            </a:fld>
            <a:endParaRPr lang="en-US"/>
          </a:p>
        </p:txBody>
      </p:sp>
      <p:sp>
        <p:nvSpPr>
          <p:cNvPr id="5" name="Footer Placeholder 4"/>
          <p:cNvSpPr>
            <a:spLocks noGrp="1"/>
          </p:cNvSpPr>
          <p:nvPr>
            <p:ph type="ftr" sz="quarter" idx="11"/>
          </p:nvPr>
        </p:nvSpPr>
        <p:spPr/>
        <p:txBody>
          <a:bodyPr/>
          <a:lstStyle/>
          <a:p>
            <a:r>
              <a:rPr lang="en-US"/>
              <a:t>12 MAYIS 2020</a:t>
            </a:r>
          </a:p>
        </p:txBody>
      </p:sp>
      <p:sp>
        <p:nvSpPr>
          <p:cNvPr id="6" name="Slide Number Placeholder 5"/>
          <p:cNvSpPr>
            <a:spLocks noGrp="1"/>
          </p:cNvSpPr>
          <p:nvPr>
            <p:ph type="sldNum" sz="quarter" idx="12"/>
          </p:nvPr>
        </p:nvSpPr>
        <p:spPr/>
        <p:txBody>
          <a:bodyPr/>
          <a:lstStyle/>
          <a:p>
            <a:fld id="{3F602937-E099-AA4F-9058-3F48D7586F09}" type="slidenum">
              <a:rPr lang="en-US" smtClean="0"/>
              <a:t>‹#›</a:t>
            </a:fld>
            <a:endParaRPr lang="en-US"/>
          </a:p>
        </p:txBody>
      </p:sp>
    </p:spTree>
    <p:extLst>
      <p:ext uri="{BB962C8B-B14F-4D97-AF65-F5344CB8AC3E}">
        <p14:creationId xmlns:p14="http://schemas.microsoft.com/office/powerpoint/2010/main" val="119248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7155361F-A3CF-4F4E-9AF0-E3FCE1D59291}" type="datetime1">
              <a:rPr lang="en-US" smtClean="0"/>
              <a:t>5/12/2020</a:t>
            </a:fld>
            <a:endParaRPr lang="en-US"/>
          </a:p>
        </p:txBody>
      </p:sp>
      <p:sp>
        <p:nvSpPr>
          <p:cNvPr id="6" name="Footer Placeholder 5"/>
          <p:cNvSpPr>
            <a:spLocks noGrp="1"/>
          </p:cNvSpPr>
          <p:nvPr>
            <p:ph type="ftr" sz="quarter" idx="11"/>
          </p:nvPr>
        </p:nvSpPr>
        <p:spPr/>
        <p:txBody>
          <a:bodyPr/>
          <a:lstStyle/>
          <a:p>
            <a:r>
              <a:rPr lang="en-US"/>
              <a:t>12 MAYIS 2020</a:t>
            </a:r>
          </a:p>
        </p:txBody>
      </p:sp>
      <p:sp>
        <p:nvSpPr>
          <p:cNvPr id="7" name="Slide Number Placeholder 6"/>
          <p:cNvSpPr>
            <a:spLocks noGrp="1"/>
          </p:cNvSpPr>
          <p:nvPr>
            <p:ph type="sldNum" sz="quarter" idx="12"/>
          </p:nvPr>
        </p:nvSpPr>
        <p:spPr/>
        <p:txBody>
          <a:bodyPr/>
          <a:lstStyle/>
          <a:p>
            <a:fld id="{3F602937-E099-AA4F-9058-3F48D7586F09}" type="slidenum">
              <a:rPr lang="en-US" smtClean="0"/>
              <a:t>‹#›</a:t>
            </a:fld>
            <a:endParaRPr lang="en-US"/>
          </a:p>
        </p:txBody>
      </p:sp>
    </p:spTree>
    <p:extLst>
      <p:ext uri="{BB962C8B-B14F-4D97-AF65-F5344CB8AC3E}">
        <p14:creationId xmlns:p14="http://schemas.microsoft.com/office/powerpoint/2010/main" val="297111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0C19CDEE-A91A-4A05-BFF5-2B332E8A7943}" type="datetime1">
              <a:rPr lang="en-US" smtClean="0"/>
              <a:t>5/12/2020</a:t>
            </a:fld>
            <a:endParaRPr lang="en-US"/>
          </a:p>
        </p:txBody>
      </p:sp>
      <p:sp>
        <p:nvSpPr>
          <p:cNvPr id="8" name="Footer Placeholder 7"/>
          <p:cNvSpPr>
            <a:spLocks noGrp="1"/>
          </p:cNvSpPr>
          <p:nvPr>
            <p:ph type="ftr" sz="quarter" idx="11"/>
          </p:nvPr>
        </p:nvSpPr>
        <p:spPr/>
        <p:txBody>
          <a:bodyPr/>
          <a:lstStyle/>
          <a:p>
            <a:r>
              <a:rPr lang="en-US"/>
              <a:t>12 MAYIS 2020</a:t>
            </a:r>
          </a:p>
        </p:txBody>
      </p:sp>
      <p:sp>
        <p:nvSpPr>
          <p:cNvPr id="9" name="Slide Number Placeholder 8"/>
          <p:cNvSpPr>
            <a:spLocks noGrp="1"/>
          </p:cNvSpPr>
          <p:nvPr>
            <p:ph type="sldNum" sz="quarter" idx="12"/>
          </p:nvPr>
        </p:nvSpPr>
        <p:spPr/>
        <p:txBody>
          <a:bodyPr/>
          <a:lstStyle/>
          <a:p>
            <a:fld id="{3F602937-E099-AA4F-9058-3F48D7586F09}" type="slidenum">
              <a:rPr lang="en-US" smtClean="0"/>
              <a:t>‹#›</a:t>
            </a:fld>
            <a:endParaRPr lang="en-US"/>
          </a:p>
        </p:txBody>
      </p:sp>
    </p:spTree>
    <p:extLst>
      <p:ext uri="{BB962C8B-B14F-4D97-AF65-F5344CB8AC3E}">
        <p14:creationId xmlns:p14="http://schemas.microsoft.com/office/powerpoint/2010/main" val="238664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F1FF8417-64DD-4BE1-925A-19DDA914422A}" type="datetime1">
              <a:rPr lang="en-US" smtClean="0"/>
              <a:t>5/12/2020</a:t>
            </a:fld>
            <a:endParaRPr lang="en-US"/>
          </a:p>
        </p:txBody>
      </p:sp>
      <p:sp>
        <p:nvSpPr>
          <p:cNvPr id="4" name="Footer Placeholder 3"/>
          <p:cNvSpPr>
            <a:spLocks noGrp="1"/>
          </p:cNvSpPr>
          <p:nvPr>
            <p:ph type="ftr" sz="quarter" idx="11"/>
          </p:nvPr>
        </p:nvSpPr>
        <p:spPr/>
        <p:txBody>
          <a:bodyPr/>
          <a:lstStyle/>
          <a:p>
            <a:r>
              <a:rPr lang="en-US"/>
              <a:t>12 MAYIS 2020</a:t>
            </a:r>
          </a:p>
        </p:txBody>
      </p:sp>
      <p:sp>
        <p:nvSpPr>
          <p:cNvPr id="5" name="Slide Number Placeholder 4"/>
          <p:cNvSpPr>
            <a:spLocks noGrp="1"/>
          </p:cNvSpPr>
          <p:nvPr>
            <p:ph type="sldNum" sz="quarter" idx="12"/>
          </p:nvPr>
        </p:nvSpPr>
        <p:spPr/>
        <p:txBody>
          <a:bodyPr/>
          <a:lstStyle/>
          <a:p>
            <a:fld id="{3F602937-E099-AA4F-9058-3F48D7586F09}" type="slidenum">
              <a:rPr lang="en-US" smtClean="0"/>
              <a:t>‹#›</a:t>
            </a:fld>
            <a:endParaRPr lang="en-US"/>
          </a:p>
        </p:txBody>
      </p:sp>
    </p:spTree>
    <p:extLst>
      <p:ext uri="{BB962C8B-B14F-4D97-AF65-F5344CB8AC3E}">
        <p14:creationId xmlns:p14="http://schemas.microsoft.com/office/powerpoint/2010/main" val="393093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8F58C-6D22-4BD7-99BF-01BED046B4DA}" type="datetime1">
              <a:rPr lang="en-US" smtClean="0"/>
              <a:t>5/12/2020</a:t>
            </a:fld>
            <a:endParaRPr lang="en-US"/>
          </a:p>
        </p:txBody>
      </p:sp>
      <p:sp>
        <p:nvSpPr>
          <p:cNvPr id="3" name="Footer Placeholder 2"/>
          <p:cNvSpPr>
            <a:spLocks noGrp="1"/>
          </p:cNvSpPr>
          <p:nvPr>
            <p:ph type="ftr" sz="quarter" idx="11"/>
          </p:nvPr>
        </p:nvSpPr>
        <p:spPr/>
        <p:txBody>
          <a:bodyPr/>
          <a:lstStyle/>
          <a:p>
            <a:r>
              <a:rPr lang="en-US"/>
              <a:t>12 MAYIS 2020</a:t>
            </a:r>
          </a:p>
        </p:txBody>
      </p:sp>
      <p:sp>
        <p:nvSpPr>
          <p:cNvPr id="4" name="Slide Number Placeholder 3"/>
          <p:cNvSpPr>
            <a:spLocks noGrp="1"/>
          </p:cNvSpPr>
          <p:nvPr>
            <p:ph type="sldNum" sz="quarter" idx="12"/>
          </p:nvPr>
        </p:nvSpPr>
        <p:spPr/>
        <p:txBody>
          <a:bodyPr/>
          <a:lstStyle/>
          <a:p>
            <a:fld id="{3F602937-E099-AA4F-9058-3F48D7586F09}" type="slidenum">
              <a:rPr lang="en-US" smtClean="0"/>
              <a:t>‹#›</a:t>
            </a:fld>
            <a:endParaRPr lang="en-US"/>
          </a:p>
        </p:txBody>
      </p:sp>
    </p:spTree>
    <p:extLst>
      <p:ext uri="{BB962C8B-B14F-4D97-AF65-F5344CB8AC3E}">
        <p14:creationId xmlns:p14="http://schemas.microsoft.com/office/powerpoint/2010/main" val="26820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E53B7DE6-731F-41CA-849D-39610946312B}" type="datetime1">
              <a:rPr lang="en-US" smtClean="0"/>
              <a:t>5/12/2020</a:t>
            </a:fld>
            <a:endParaRPr lang="en-US"/>
          </a:p>
        </p:txBody>
      </p:sp>
      <p:sp>
        <p:nvSpPr>
          <p:cNvPr id="6" name="Footer Placeholder 5"/>
          <p:cNvSpPr>
            <a:spLocks noGrp="1"/>
          </p:cNvSpPr>
          <p:nvPr>
            <p:ph type="ftr" sz="quarter" idx="11"/>
          </p:nvPr>
        </p:nvSpPr>
        <p:spPr/>
        <p:txBody>
          <a:bodyPr/>
          <a:lstStyle/>
          <a:p>
            <a:r>
              <a:rPr lang="en-US"/>
              <a:t>12 MAYIS 2020</a:t>
            </a:r>
          </a:p>
        </p:txBody>
      </p:sp>
      <p:sp>
        <p:nvSpPr>
          <p:cNvPr id="7" name="Slide Number Placeholder 6"/>
          <p:cNvSpPr>
            <a:spLocks noGrp="1"/>
          </p:cNvSpPr>
          <p:nvPr>
            <p:ph type="sldNum" sz="quarter" idx="12"/>
          </p:nvPr>
        </p:nvSpPr>
        <p:spPr/>
        <p:txBody>
          <a:bodyPr/>
          <a:lstStyle/>
          <a:p>
            <a:fld id="{3F602937-E099-AA4F-9058-3F48D7586F09}" type="slidenum">
              <a:rPr lang="en-US" smtClean="0"/>
              <a:t>‹#›</a:t>
            </a:fld>
            <a:endParaRPr lang="en-US"/>
          </a:p>
        </p:txBody>
      </p:sp>
    </p:spTree>
    <p:extLst>
      <p:ext uri="{BB962C8B-B14F-4D97-AF65-F5344CB8AC3E}">
        <p14:creationId xmlns:p14="http://schemas.microsoft.com/office/powerpoint/2010/main" val="250390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D401ECD4-7616-46A9-BC3B-7477002469EF}" type="datetime1">
              <a:rPr lang="en-US" smtClean="0"/>
              <a:t>5/12/2020</a:t>
            </a:fld>
            <a:endParaRPr lang="en-US"/>
          </a:p>
        </p:txBody>
      </p:sp>
      <p:sp>
        <p:nvSpPr>
          <p:cNvPr id="6" name="Footer Placeholder 5"/>
          <p:cNvSpPr>
            <a:spLocks noGrp="1"/>
          </p:cNvSpPr>
          <p:nvPr>
            <p:ph type="ftr" sz="quarter" idx="11"/>
          </p:nvPr>
        </p:nvSpPr>
        <p:spPr/>
        <p:txBody>
          <a:bodyPr/>
          <a:lstStyle/>
          <a:p>
            <a:r>
              <a:rPr lang="en-US"/>
              <a:t>12 MAYIS 2020</a:t>
            </a:r>
          </a:p>
        </p:txBody>
      </p:sp>
      <p:sp>
        <p:nvSpPr>
          <p:cNvPr id="7" name="Slide Number Placeholder 6"/>
          <p:cNvSpPr>
            <a:spLocks noGrp="1"/>
          </p:cNvSpPr>
          <p:nvPr>
            <p:ph type="sldNum" sz="quarter" idx="12"/>
          </p:nvPr>
        </p:nvSpPr>
        <p:spPr/>
        <p:txBody>
          <a:bodyPr/>
          <a:lstStyle/>
          <a:p>
            <a:fld id="{3F602937-E099-AA4F-9058-3F48D7586F09}" type="slidenum">
              <a:rPr lang="en-US" smtClean="0"/>
              <a:t>‹#›</a:t>
            </a:fld>
            <a:endParaRPr lang="en-US"/>
          </a:p>
        </p:txBody>
      </p:sp>
    </p:spTree>
    <p:extLst>
      <p:ext uri="{BB962C8B-B14F-4D97-AF65-F5344CB8AC3E}">
        <p14:creationId xmlns:p14="http://schemas.microsoft.com/office/powerpoint/2010/main" val="220916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2098F-07E8-483D-BF77-8E2535334C14}" type="datetime1">
              <a:rPr lang="en-US" smtClean="0"/>
              <a:t>5/12/2020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12 MAYIS 2020</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02937-E099-AA4F-9058-3F48D7586F09}" type="slidenum">
              <a:rPr lang="en-US" smtClean="0"/>
              <a:t>‹#›</a:t>
            </a:fld>
            <a:endParaRPr lang="en-US"/>
          </a:p>
        </p:txBody>
      </p:sp>
    </p:spTree>
    <p:extLst>
      <p:ext uri="{BB962C8B-B14F-4D97-AF65-F5344CB8AC3E}">
        <p14:creationId xmlns:p14="http://schemas.microsoft.com/office/powerpoint/2010/main" val="3496943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2.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4.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3.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6.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5.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2.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31.emf"/><Relationship Id="rId4" Type="http://schemas.openxmlformats.org/officeDocument/2006/relationships/oleObject" Target="../embeddings/oleObject8.bin"/></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4.e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33.emf"/><Relationship Id="rId4"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6.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35.emf"/><Relationship Id="rId4" Type="http://schemas.openxmlformats.org/officeDocument/2006/relationships/oleObject" Target="../embeddings/oleObject12.bin"/></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8.e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37.emf"/><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AIB_SUNUM_ARKAPLAN_CIMENTO+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6" name="TextBox 5"/>
          <p:cNvSpPr txBox="1"/>
          <p:nvPr/>
        </p:nvSpPr>
        <p:spPr>
          <a:xfrm>
            <a:off x="138545" y="3244849"/>
            <a:ext cx="8829963" cy="2677656"/>
          </a:xfrm>
          <a:prstGeom prst="rect">
            <a:avLst/>
          </a:prstGeom>
          <a:noFill/>
        </p:spPr>
        <p:txBody>
          <a:bodyPr wrap="square" rtlCol="0">
            <a:spAutoFit/>
          </a:bodyPr>
          <a:lstStyle/>
          <a:p>
            <a:pPr algn="ctr"/>
            <a:r>
              <a:rPr lang="tr-TR" sz="3600" b="1" dirty="0">
                <a:solidFill>
                  <a:srgbClr val="AC0000"/>
                </a:solidFill>
                <a:latin typeface="Times New Roman" panose="02020603050405020304" pitchFamily="18" charset="0"/>
                <a:cs typeface="Times New Roman" panose="02020603050405020304" pitchFamily="18" charset="0"/>
              </a:rPr>
              <a:t>TÜRKİYE’NİN SERAMİK SEKTÖRÜ</a:t>
            </a:r>
          </a:p>
          <a:p>
            <a:pPr algn="ctr"/>
            <a:r>
              <a:rPr lang="tr-TR" sz="3600" b="1" dirty="0">
                <a:solidFill>
                  <a:srgbClr val="AC0000"/>
                </a:solidFill>
                <a:latin typeface="Times New Roman" panose="02020603050405020304" pitchFamily="18" charset="0"/>
                <a:cs typeface="Times New Roman" panose="02020603050405020304" pitchFamily="18" charset="0"/>
              </a:rPr>
              <a:t>İHRACAT DEĞERLENDİRMESİ</a:t>
            </a:r>
          </a:p>
          <a:p>
            <a:pPr algn="ctr"/>
            <a:endParaRPr lang="tr-TR" sz="3600" b="1" dirty="0">
              <a:solidFill>
                <a:srgbClr val="AC0000"/>
              </a:solidFill>
              <a:latin typeface="Times New Roman" panose="02020603050405020304" pitchFamily="18" charset="0"/>
              <a:cs typeface="Times New Roman" panose="02020603050405020304" pitchFamily="18" charset="0"/>
            </a:endParaRPr>
          </a:p>
          <a:p>
            <a:pPr algn="ctr"/>
            <a:endParaRPr lang="tr-TR" sz="3200" b="1" dirty="0">
              <a:solidFill>
                <a:srgbClr val="AC0000"/>
              </a:solidFill>
              <a:latin typeface="Times New Roman" panose="02020603050405020304" pitchFamily="18" charset="0"/>
              <a:cs typeface="Times New Roman" panose="02020603050405020304" pitchFamily="18" charset="0"/>
            </a:endParaRPr>
          </a:p>
          <a:p>
            <a:pPr algn="ctr"/>
            <a:r>
              <a:rPr lang="tr-TR" sz="1400" b="1" dirty="0">
                <a:latin typeface="Times New Roman" panose="02020603050405020304" pitchFamily="18" charset="0"/>
                <a:cs typeface="Times New Roman" panose="02020603050405020304" pitchFamily="18" charset="0"/>
              </a:rPr>
              <a:t>Erdem ÇENESİZ</a:t>
            </a:r>
          </a:p>
          <a:p>
            <a:pPr algn="ctr"/>
            <a:r>
              <a:rPr lang="tr-TR" sz="1400" b="1" dirty="0">
                <a:latin typeface="Times New Roman" panose="02020603050405020304" pitchFamily="18" charset="0"/>
                <a:cs typeface="Times New Roman" panose="02020603050405020304" pitchFamily="18" charset="0"/>
              </a:rPr>
              <a:t>Yönetim Kurulu Başkanı</a:t>
            </a:r>
            <a:endParaRPr lang="tr-TR" sz="1400" b="1" dirty="0"/>
          </a:p>
        </p:txBody>
      </p:sp>
      <p:sp>
        <p:nvSpPr>
          <p:cNvPr id="2" name="Footer Placeholder 1"/>
          <p:cNvSpPr>
            <a:spLocks noGrp="1"/>
          </p:cNvSpPr>
          <p:nvPr>
            <p:ph type="ftr" sz="quarter" idx="11"/>
          </p:nvPr>
        </p:nvSpPr>
        <p:spPr/>
        <p:txBody>
          <a:bodyPr/>
          <a:lstStyle/>
          <a:p>
            <a:r>
              <a:rPr lang="tr-TR"/>
              <a:t>12 MAYIS 2020</a:t>
            </a:r>
            <a:endParaRPr lang="en-US" dirty="0"/>
          </a:p>
        </p:txBody>
      </p:sp>
      <p:sp>
        <p:nvSpPr>
          <p:cNvPr id="3" name="Slide Number Placeholder 2"/>
          <p:cNvSpPr>
            <a:spLocks noGrp="1"/>
          </p:cNvSpPr>
          <p:nvPr>
            <p:ph type="sldNum" sz="quarter" idx="12"/>
          </p:nvPr>
        </p:nvSpPr>
        <p:spPr/>
        <p:txBody>
          <a:bodyPr/>
          <a:lstStyle/>
          <a:p>
            <a:fld id="{3F602937-E099-AA4F-9058-3F48D7586F09}" type="slidenum">
              <a:rPr lang="en-US" smtClean="0"/>
              <a:t>1</a:t>
            </a:fld>
            <a:endParaRPr lang="en-US"/>
          </a:p>
        </p:txBody>
      </p:sp>
    </p:spTree>
    <p:extLst>
      <p:ext uri="{BB962C8B-B14F-4D97-AF65-F5344CB8AC3E}">
        <p14:creationId xmlns:p14="http://schemas.microsoft.com/office/powerpoint/2010/main" val="3400138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464128"/>
            <a:ext cx="7172325" cy="685059"/>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TÜRKİYE</a:t>
            </a:r>
            <a:r>
              <a:rPr lang="en-US" b="1" dirty="0">
                <a:solidFill>
                  <a:srgbClr val="FF0000"/>
                </a:solidFill>
                <a:ea typeface="Calibri" panose="020F0502020204030204" pitchFamily="34" charset="0"/>
                <a:cs typeface="Times New Roman" panose="02020603050405020304" pitchFamily="18" charset="0"/>
              </a:rPr>
              <a:t>’</a:t>
            </a:r>
            <a:r>
              <a:rPr lang="tr-TR" b="1" dirty="0">
                <a:solidFill>
                  <a:srgbClr val="FF0000"/>
                </a:solidFill>
                <a:ea typeface="Calibri" panose="020F0502020204030204" pitchFamily="34" charset="0"/>
                <a:cs typeface="Times New Roman" panose="02020603050405020304" pitchFamily="18" charset="0"/>
              </a:rPr>
              <a:t>NİN SKM İHRACATI – M2 ve Ton Karşılaştırması</a:t>
            </a:r>
          </a:p>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(2019 – 2020 Nisan Ayı)</a:t>
            </a:r>
          </a:p>
        </p:txBody>
      </p:sp>
      <p:sp>
        <p:nvSpPr>
          <p:cNvPr id="2" name="Footer Placeholder 1"/>
          <p:cNvSpPr>
            <a:spLocks noGrp="1"/>
          </p:cNvSpPr>
          <p:nvPr>
            <p:ph type="ftr" sz="quarter" idx="11"/>
          </p:nvPr>
        </p:nvSpPr>
        <p:spPr>
          <a:xfrm>
            <a:off x="3124200" y="6421506"/>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p:txBody>
          <a:bodyPr/>
          <a:lstStyle/>
          <a:p>
            <a:fld id="{3F602937-E099-AA4F-9058-3F48D7586F09}" type="slidenum">
              <a:rPr lang="en-US" smtClean="0"/>
              <a:t>10</a:t>
            </a:fld>
            <a:endParaRPr lang="en-US"/>
          </a:p>
        </p:txBody>
      </p:sp>
      <p:pic>
        <p:nvPicPr>
          <p:cNvPr id="5" name="Resim 4"/>
          <p:cNvPicPr>
            <a:picLocks noChangeAspect="1"/>
          </p:cNvPicPr>
          <p:nvPr/>
        </p:nvPicPr>
        <p:blipFill>
          <a:blip r:embed="rId3"/>
          <a:stretch>
            <a:fillRect/>
          </a:stretch>
        </p:blipFill>
        <p:spPr>
          <a:xfrm>
            <a:off x="1083004" y="1460915"/>
            <a:ext cx="7035760" cy="4531422"/>
          </a:xfrm>
          <a:prstGeom prst="rect">
            <a:avLst/>
          </a:prstGeom>
        </p:spPr>
      </p:pic>
    </p:spTree>
    <p:extLst>
      <p:ext uri="{BB962C8B-B14F-4D97-AF65-F5344CB8AC3E}">
        <p14:creationId xmlns:p14="http://schemas.microsoft.com/office/powerpoint/2010/main" val="3035430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464128"/>
            <a:ext cx="7172325" cy="685059"/>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TÜRKİYE</a:t>
            </a:r>
            <a:r>
              <a:rPr lang="en-US" b="1" dirty="0">
                <a:solidFill>
                  <a:srgbClr val="FF0000"/>
                </a:solidFill>
                <a:ea typeface="Calibri" panose="020F0502020204030204" pitchFamily="34" charset="0"/>
                <a:cs typeface="Times New Roman" panose="02020603050405020304" pitchFamily="18" charset="0"/>
              </a:rPr>
              <a:t>’</a:t>
            </a:r>
            <a:r>
              <a:rPr lang="tr-TR" b="1" dirty="0">
                <a:solidFill>
                  <a:srgbClr val="FF0000"/>
                </a:solidFill>
                <a:ea typeface="Calibri" panose="020F0502020204030204" pitchFamily="34" charset="0"/>
                <a:cs typeface="Times New Roman" panose="02020603050405020304" pitchFamily="18" charset="0"/>
              </a:rPr>
              <a:t>NİN SKM İHRACATI – M2 ve Ton Karşılaştırması</a:t>
            </a:r>
          </a:p>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(1-11 Mayıs 2019 – 2020)</a:t>
            </a:r>
          </a:p>
        </p:txBody>
      </p:sp>
      <p:sp>
        <p:nvSpPr>
          <p:cNvPr id="2" name="Footer Placeholder 1"/>
          <p:cNvSpPr>
            <a:spLocks noGrp="1"/>
          </p:cNvSpPr>
          <p:nvPr>
            <p:ph type="ftr" sz="quarter" idx="11"/>
          </p:nvPr>
        </p:nvSpPr>
        <p:spPr>
          <a:xfrm>
            <a:off x="3124200" y="6421506"/>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p:txBody>
          <a:bodyPr/>
          <a:lstStyle/>
          <a:p>
            <a:fld id="{3F602937-E099-AA4F-9058-3F48D7586F09}" type="slidenum">
              <a:rPr lang="en-US" smtClean="0"/>
              <a:t>11</a:t>
            </a:fld>
            <a:endParaRPr lang="en-US"/>
          </a:p>
        </p:txBody>
      </p:sp>
      <p:pic>
        <p:nvPicPr>
          <p:cNvPr id="7" name="Resim 6">
            <a:extLst>
              <a:ext uri="{FF2B5EF4-FFF2-40B4-BE49-F238E27FC236}">
                <a16:creationId xmlns:a16="http://schemas.microsoft.com/office/drawing/2014/main" id="{CB7E1FFD-DC08-4CDC-B50A-CF82E303A1D4}"/>
              </a:ext>
            </a:extLst>
          </p:cNvPr>
          <p:cNvPicPr>
            <a:picLocks noChangeAspect="1"/>
          </p:cNvPicPr>
          <p:nvPr/>
        </p:nvPicPr>
        <p:blipFill>
          <a:blip r:embed="rId3"/>
          <a:stretch>
            <a:fillRect/>
          </a:stretch>
        </p:blipFill>
        <p:spPr>
          <a:xfrm>
            <a:off x="1160246" y="1516856"/>
            <a:ext cx="6660981" cy="4536981"/>
          </a:xfrm>
          <a:prstGeom prst="rect">
            <a:avLst/>
          </a:prstGeom>
        </p:spPr>
      </p:pic>
    </p:spTree>
    <p:extLst>
      <p:ext uri="{BB962C8B-B14F-4D97-AF65-F5344CB8AC3E}">
        <p14:creationId xmlns:p14="http://schemas.microsoft.com/office/powerpoint/2010/main" val="555874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AIB_SUNUM_ARKAPLAN_CIMENTO+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6" name="TextBox 5"/>
          <p:cNvSpPr txBox="1"/>
          <p:nvPr/>
        </p:nvSpPr>
        <p:spPr>
          <a:xfrm>
            <a:off x="544512" y="3244850"/>
            <a:ext cx="8054975" cy="2308324"/>
          </a:xfrm>
          <a:prstGeom prst="rect">
            <a:avLst/>
          </a:prstGeom>
          <a:noFill/>
        </p:spPr>
        <p:txBody>
          <a:bodyPr wrap="square" rtlCol="0">
            <a:spAutoFit/>
          </a:bodyPr>
          <a:lstStyle/>
          <a:p>
            <a:pPr algn="ctr"/>
            <a:r>
              <a:rPr lang="tr-TR" sz="3600" b="1" dirty="0">
                <a:solidFill>
                  <a:srgbClr val="AC0000"/>
                </a:solidFill>
                <a:latin typeface="Times New Roman" panose="02020603050405020304" pitchFamily="18" charset="0"/>
                <a:cs typeface="Times New Roman" panose="02020603050405020304" pitchFamily="18" charset="0"/>
              </a:rPr>
              <a:t>SERAMİK SAĞLIK GEREÇLERİ SEKTÖRÜ </a:t>
            </a:r>
          </a:p>
          <a:p>
            <a:pPr algn="ctr"/>
            <a:r>
              <a:rPr lang="tr-TR" sz="3600" b="1" dirty="0">
                <a:solidFill>
                  <a:srgbClr val="AC0000"/>
                </a:solidFill>
                <a:latin typeface="Times New Roman" panose="02020603050405020304" pitchFamily="18" charset="0"/>
                <a:cs typeface="Times New Roman" panose="02020603050405020304" pitchFamily="18" charset="0"/>
              </a:rPr>
              <a:t>(SSG)</a:t>
            </a:r>
          </a:p>
          <a:p>
            <a:endParaRPr lang="tr-TR" sz="3600" b="1" dirty="0">
              <a:solidFill>
                <a:srgbClr val="AC0000"/>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tr-TR"/>
              <a:t>12 MAYIS 2020</a:t>
            </a:r>
            <a:endParaRPr lang="en-US" dirty="0"/>
          </a:p>
        </p:txBody>
      </p:sp>
      <p:sp>
        <p:nvSpPr>
          <p:cNvPr id="3" name="Slide Number Placeholder 2"/>
          <p:cNvSpPr>
            <a:spLocks noGrp="1"/>
          </p:cNvSpPr>
          <p:nvPr>
            <p:ph type="sldNum" sz="quarter" idx="12"/>
          </p:nvPr>
        </p:nvSpPr>
        <p:spPr/>
        <p:txBody>
          <a:bodyPr/>
          <a:lstStyle/>
          <a:p>
            <a:fld id="{3F602937-E099-AA4F-9058-3F48D7586F09}" type="slidenum">
              <a:rPr lang="en-US" smtClean="0"/>
              <a:t>12</a:t>
            </a:fld>
            <a:endParaRPr lang="en-US"/>
          </a:p>
        </p:txBody>
      </p:sp>
    </p:spTree>
    <p:extLst>
      <p:ext uri="{BB962C8B-B14F-4D97-AF65-F5344CB8AC3E}">
        <p14:creationId xmlns:p14="http://schemas.microsoft.com/office/powerpoint/2010/main" val="381653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421278"/>
            <a:ext cx="7172325" cy="968278"/>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SERAMİK SAĞLIK GEREÇLERİ İHRACATI</a:t>
            </a:r>
            <a:r>
              <a:rPr lang="en-US" b="1" dirty="0">
                <a:solidFill>
                  <a:srgbClr val="FF0000"/>
                </a:solidFill>
                <a:ea typeface="Calibri" panose="020F0502020204030204" pitchFamily="34" charset="0"/>
                <a:cs typeface="Times New Roman" panose="02020603050405020304" pitchFamily="18" charset="0"/>
              </a:rPr>
              <a:t> </a:t>
            </a:r>
            <a:r>
              <a:rPr lang="tr-TR" b="1" dirty="0">
                <a:solidFill>
                  <a:srgbClr val="FF0000"/>
                </a:solidFill>
                <a:ea typeface="Calibri" panose="020F0502020204030204" pitchFamily="34" charset="0"/>
                <a:cs typeface="Times New Roman" panose="02020603050405020304" pitchFamily="18" charset="0"/>
              </a:rPr>
              <a:t>(2005 - 2019) </a:t>
            </a:r>
            <a:endParaRPr lang="en-US" b="1" dirty="0">
              <a:solidFill>
                <a:srgbClr val="FF0000"/>
              </a:solidFill>
              <a:ea typeface="Calibri" panose="020F0502020204030204" pitchFamily="34" charset="0"/>
              <a:cs typeface="Times New Roman" panose="02020603050405020304" pitchFamily="18" charset="0"/>
            </a:endParaRPr>
          </a:p>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a:t>
            </a:r>
            <a:r>
              <a:rPr lang="en-US" b="1" dirty="0" err="1">
                <a:solidFill>
                  <a:srgbClr val="FF0000"/>
                </a:solidFill>
                <a:ea typeface="Calibri" panose="020F0502020204030204" pitchFamily="34" charset="0"/>
                <a:cs typeface="Times New Roman" panose="02020603050405020304" pitchFamily="18" charset="0"/>
              </a:rPr>
              <a:t>Değer</a:t>
            </a:r>
            <a:r>
              <a:rPr lang="en-US" b="1" dirty="0">
                <a:solidFill>
                  <a:srgbClr val="FF0000"/>
                </a:solidFill>
                <a:ea typeface="Calibri" panose="020F0502020204030204" pitchFamily="34" charset="0"/>
                <a:cs typeface="Times New Roman" panose="02020603050405020304" pitchFamily="18" charset="0"/>
              </a:rPr>
              <a:t>: </a:t>
            </a:r>
            <a:r>
              <a:rPr lang="tr-TR" b="1" dirty="0">
                <a:solidFill>
                  <a:srgbClr val="FF0000"/>
                </a:solidFill>
                <a:ea typeface="Calibri" panose="020F0502020204030204" pitchFamily="34" charset="0"/>
                <a:cs typeface="Times New Roman" panose="02020603050405020304" pitchFamily="18" charset="0"/>
              </a:rPr>
              <a:t>M</a:t>
            </a:r>
            <a:r>
              <a:rPr lang="en-US" b="1" dirty="0" err="1">
                <a:solidFill>
                  <a:srgbClr val="FF0000"/>
                </a:solidFill>
                <a:ea typeface="Calibri" panose="020F0502020204030204" pitchFamily="34" charset="0"/>
                <a:cs typeface="Times New Roman" panose="02020603050405020304" pitchFamily="18" charset="0"/>
              </a:rPr>
              <a:t>ilyon</a:t>
            </a:r>
            <a:r>
              <a:rPr lang="en-US" b="1" dirty="0">
                <a:solidFill>
                  <a:srgbClr val="FF0000"/>
                </a:solidFill>
                <a:ea typeface="Calibri" panose="020F0502020204030204" pitchFamily="34" charset="0"/>
                <a:cs typeface="Times New Roman" panose="02020603050405020304" pitchFamily="18" charset="0"/>
              </a:rPr>
              <a:t> $ </a:t>
            </a:r>
            <a:r>
              <a:rPr lang="tr-TR" b="1" dirty="0">
                <a:solidFill>
                  <a:srgbClr val="FF0000"/>
                </a:solidFill>
                <a:ea typeface="Calibri" panose="020F0502020204030204" pitchFamily="34" charset="0"/>
                <a:cs typeface="Times New Roman" panose="02020603050405020304" pitchFamily="18" charset="0"/>
              </a:rPr>
              <a:t>-</a:t>
            </a:r>
            <a:r>
              <a:rPr lang="en-US" b="1" dirty="0">
                <a:solidFill>
                  <a:srgbClr val="FF0000"/>
                </a:solidFill>
                <a:ea typeface="Calibri" panose="020F0502020204030204" pitchFamily="34" charset="0"/>
                <a:cs typeface="Times New Roman" panose="02020603050405020304" pitchFamily="18" charset="0"/>
              </a:rPr>
              <a:t> </a:t>
            </a:r>
            <a:r>
              <a:rPr lang="en-US" b="1" dirty="0" err="1">
                <a:solidFill>
                  <a:srgbClr val="FF0000"/>
                </a:solidFill>
                <a:ea typeface="Calibri" panose="020F0502020204030204" pitchFamily="34" charset="0"/>
                <a:cs typeface="Times New Roman" panose="02020603050405020304" pitchFamily="18" charset="0"/>
              </a:rPr>
              <a:t>Birim</a:t>
            </a:r>
            <a:r>
              <a:rPr lang="en-US" b="1" dirty="0">
                <a:solidFill>
                  <a:srgbClr val="FF0000"/>
                </a:solidFill>
                <a:ea typeface="Calibri" panose="020F0502020204030204" pitchFamily="34" charset="0"/>
                <a:cs typeface="Times New Roman" panose="02020603050405020304" pitchFamily="18" charset="0"/>
              </a:rPr>
              <a:t> </a:t>
            </a:r>
            <a:r>
              <a:rPr lang="en-US" b="1" dirty="0" err="1">
                <a:solidFill>
                  <a:srgbClr val="FF0000"/>
                </a:solidFill>
                <a:ea typeface="Calibri" panose="020F0502020204030204" pitchFamily="34" charset="0"/>
                <a:cs typeface="Times New Roman" panose="02020603050405020304" pitchFamily="18" charset="0"/>
              </a:rPr>
              <a:t>Fiyat</a:t>
            </a:r>
            <a:r>
              <a:rPr lang="en-US" b="1" dirty="0">
                <a:solidFill>
                  <a:srgbClr val="FF0000"/>
                </a:solidFill>
                <a:ea typeface="Calibri" panose="020F0502020204030204" pitchFamily="34" charset="0"/>
                <a:cs typeface="Times New Roman" panose="02020603050405020304" pitchFamily="18" charset="0"/>
              </a:rPr>
              <a:t>: </a:t>
            </a:r>
            <a:r>
              <a:rPr lang="en-US" b="1" dirty="0" err="1">
                <a:solidFill>
                  <a:srgbClr val="FF0000"/>
                </a:solidFill>
                <a:ea typeface="Calibri" panose="020F0502020204030204" pitchFamily="34" charset="0"/>
                <a:cs typeface="Times New Roman" panose="02020603050405020304" pitchFamily="18" charset="0"/>
              </a:rPr>
              <a:t>Adet</a:t>
            </a:r>
            <a:r>
              <a:rPr lang="tr-TR" b="1" dirty="0">
                <a:solidFill>
                  <a:srgbClr val="FF0000"/>
                </a:solidFill>
                <a:ea typeface="Calibri" panose="020F0502020204030204" pitchFamily="34" charset="0"/>
                <a:cs typeface="Times New Roman" panose="02020603050405020304" pitchFamily="18" charset="0"/>
              </a:rPr>
              <a:t>) </a:t>
            </a:r>
          </a:p>
          <a:p>
            <a:pPr>
              <a:lnSpc>
                <a:spcPct val="107000"/>
              </a:lnSpc>
              <a:spcAft>
                <a:spcPts val="0"/>
              </a:spcAft>
            </a:pPr>
            <a:endParaRPr lang="tr-TR" b="1" dirty="0">
              <a:solidFill>
                <a:srgbClr val="FF0000"/>
              </a:solidFill>
              <a:ea typeface="Calibri" panose="020F0502020204030204" pitchFamily="34" charset="0"/>
              <a:cs typeface="Times New Roman" panose="02020603050405020304" pitchFamily="18" charset="0"/>
            </a:endParaRPr>
          </a:p>
        </p:txBody>
      </p:sp>
      <p:sp>
        <p:nvSpPr>
          <p:cNvPr id="2" name="Footer Placeholder 1"/>
          <p:cNvSpPr>
            <a:spLocks noGrp="1"/>
          </p:cNvSpPr>
          <p:nvPr>
            <p:ph type="ftr" sz="quarter" idx="11"/>
          </p:nvPr>
        </p:nvSpPr>
        <p:spPr>
          <a:xfrm>
            <a:off x="3124200" y="6484793"/>
            <a:ext cx="2895600" cy="365125"/>
          </a:xfrm>
        </p:spPr>
        <p:txBody>
          <a:bodyPr/>
          <a:lstStyle/>
          <a:p>
            <a:r>
              <a:rPr lang="tr-TR"/>
              <a:t>12 MAYIS 2020</a:t>
            </a:r>
            <a:endParaRPr lang="en-US" dirty="0"/>
          </a:p>
        </p:txBody>
      </p:sp>
      <p:sp>
        <p:nvSpPr>
          <p:cNvPr id="4" name="Slide Number Placeholder 3"/>
          <p:cNvSpPr>
            <a:spLocks noGrp="1"/>
          </p:cNvSpPr>
          <p:nvPr>
            <p:ph type="sldNum" sz="quarter" idx="12"/>
          </p:nvPr>
        </p:nvSpPr>
        <p:spPr/>
        <p:txBody>
          <a:bodyPr/>
          <a:lstStyle/>
          <a:p>
            <a:fld id="{3F602937-E099-AA4F-9058-3F48D7586F09}" type="slidenum">
              <a:rPr lang="en-US" smtClean="0"/>
              <a:t>13</a:t>
            </a:fld>
            <a:endParaRPr lang="en-US"/>
          </a:p>
        </p:txBody>
      </p:sp>
      <p:pic>
        <p:nvPicPr>
          <p:cNvPr id="6" name="Resim 5"/>
          <p:cNvPicPr>
            <a:picLocks noChangeAspect="1"/>
          </p:cNvPicPr>
          <p:nvPr/>
        </p:nvPicPr>
        <p:blipFill>
          <a:blip r:embed="rId3"/>
          <a:stretch>
            <a:fillRect/>
          </a:stretch>
        </p:blipFill>
        <p:spPr>
          <a:xfrm>
            <a:off x="757522" y="1408311"/>
            <a:ext cx="8099381" cy="4812965"/>
          </a:xfrm>
          <a:prstGeom prst="rect">
            <a:avLst/>
          </a:prstGeom>
        </p:spPr>
      </p:pic>
    </p:spTree>
    <p:extLst>
      <p:ext uri="{BB962C8B-B14F-4D97-AF65-F5344CB8AC3E}">
        <p14:creationId xmlns:p14="http://schemas.microsoft.com/office/powerpoint/2010/main" val="1216703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464128"/>
            <a:ext cx="7172325" cy="685059"/>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TÜRKİYE’NİN </a:t>
            </a:r>
            <a:r>
              <a:rPr lang="en-US" b="1" dirty="0">
                <a:solidFill>
                  <a:srgbClr val="FF0000"/>
                </a:solidFill>
                <a:ea typeface="Calibri" panose="020F0502020204030204" pitchFamily="34" charset="0"/>
                <a:cs typeface="Times New Roman" panose="02020603050405020304" pitchFamily="18" charset="0"/>
              </a:rPr>
              <a:t>ÜLKE BAZINDA </a:t>
            </a:r>
            <a:r>
              <a:rPr lang="tr-TR" b="1" dirty="0">
                <a:solidFill>
                  <a:srgbClr val="FF0000"/>
                </a:solidFill>
                <a:ea typeface="Calibri" panose="020F0502020204030204" pitchFamily="34" charset="0"/>
                <a:cs typeface="Times New Roman" panose="02020603050405020304" pitchFamily="18" charset="0"/>
              </a:rPr>
              <a:t>SSG İHRACATI</a:t>
            </a:r>
          </a:p>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(201</a:t>
            </a:r>
            <a:r>
              <a:rPr lang="en-US" b="1" dirty="0">
                <a:solidFill>
                  <a:srgbClr val="FF0000"/>
                </a:solidFill>
                <a:ea typeface="Calibri" panose="020F0502020204030204" pitchFamily="34" charset="0"/>
                <a:cs typeface="Times New Roman" panose="02020603050405020304" pitchFamily="18" charset="0"/>
              </a:rPr>
              <a:t>8</a:t>
            </a:r>
            <a:r>
              <a:rPr lang="tr-TR" b="1" dirty="0">
                <a:solidFill>
                  <a:srgbClr val="FF0000"/>
                </a:solidFill>
                <a:ea typeface="Calibri" panose="020F0502020204030204" pitchFamily="34" charset="0"/>
                <a:cs typeface="Times New Roman" panose="02020603050405020304" pitchFamily="18" charset="0"/>
              </a:rPr>
              <a:t> – 201</a:t>
            </a:r>
            <a:r>
              <a:rPr lang="en-US" b="1" dirty="0">
                <a:solidFill>
                  <a:srgbClr val="FF0000"/>
                </a:solidFill>
                <a:ea typeface="Calibri" panose="020F0502020204030204" pitchFamily="34" charset="0"/>
                <a:cs typeface="Times New Roman" panose="02020603050405020304" pitchFamily="18" charset="0"/>
              </a:rPr>
              <a:t>9</a:t>
            </a:r>
            <a:r>
              <a:rPr lang="tr-TR" b="1" dirty="0">
                <a:solidFill>
                  <a:srgbClr val="FF0000"/>
                </a:solidFill>
                <a:ea typeface="Calibri" panose="020F0502020204030204" pitchFamily="34" charset="0"/>
                <a:cs typeface="Times New Roman" panose="02020603050405020304" pitchFamily="18" charset="0"/>
              </a:rPr>
              <a:t>)</a:t>
            </a:r>
          </a:p>
        </p:txBody>
      </p:sp>
      <p:sp>
        <p:nvSpPr>
          <p:cNvPr id="6" name="TextBox 5"/>
          <p:cNvSpPr txBox="1"/>
          <p:nvPr/>
        </p:nvSpPr>
        <p:spPr>
          <a:xfrm>
            <a:off x="366639" y="6327347"/>
            <a:ext cx="8167691" cy="307777"/>
          </a:xfrm>
          <a:prstGeom prst="rect">
            <a:avLst/>
          </a:prstGeom>
          <a:noFill/>
        </p:spPr>
        <p:txBody>
          <a:bodyPr wrap="square" rtlCol="0">
            <a:spAutoFit/>
          </a:bodyPr>
          <a:lstStyle/>
          <a:p>
            <a:pPr marL="285750" indent="-285750">
              <a:buFont typeface="Arial" panose="020B0604020202020204" pitchFamily="34" charset="0"/>
              <a:buChar char="•"/>
            </a:pPr>
            <a:r>
              <a:rPr lang="tr-TR" sz="1400" dirty="0"/>
              <a:t>Sıralama 2019 yılı «</a:t>
            </a:r>
            <a:r>
              <a:rPr lang="tr-TR" sz="1400" b="1" dirty="0"/>
              <a:t>değer (1</a:t>
            </a:r>
            <a:r>
              <a:rPr lang="en-US" sz="1400" b="1" dirty="0"/>
              <a:t>.</a:t>
            </a:r>
            <a:r>
              <a:rPr lang="tr-TR" sz="1400" b="1" dirty="0"/>
              <a:t>000 </a:t>
            </a:r>
            <a:r>
              <a:rPr lang="en-US" sz="1400" b="1" dirty="0"/>
              <a:t>$</a:t>
            </a:r>
            <a:r>
              <a:rPr lang="tr-TR" sz="1400" b="1" dirty="0"/>
              <a:t>)</a:t>
            </a:r>
            <a:r>
              <a:rPr lang="tr-TR" sz="1400" dirty="0"/>
              <a:t>» büyüklüğüne göre yapılmıştır. </a:t>
            </a:r>
          </a:p>
        </p:txBody>
      </p:sp>
      <p:sp>
        <p:nvSpPr>
          <p:cNvPr id="4" name="Footer Placeholder 3"/>
          <p:cNvSpPr>
            <a:spLocks noGrp="1"/>
          </p:cNvSpPr>
          <p:nvPr>
            <p:ph type="ftr" sz="quarter" idx="11"/>
          </p:nvPr>
        </p:nvSpPr>
        <p:spPr>
          <a:xfrm>
            <a:off x="3124199" y="6517452"/>
            <a:ext cx="2895600" cy="365125"/>
          </a:xfrm>
        </p:spPr>
        <p:txBody>
          <a:bodyPr/>
          <a:lstStyle/>
          <a:p>
            <a:r>
              <a:rPr lang="tr-TR"/>
              <a:t>12 MAYIS 2020</a:t>
            </a:r>
            <a:endParaRPr lang="en-US" dirty="0"/>
          </a:p>
        </p:txBody>
      </p:sp>
      <p:sp>
        <p:nvSpPr>
          <p:cNvPr id="5" name="Slide Number Placeholder 4"/>
          <p:cNvSpPr>
            <a:spLocks noGrp="1"/>
          </p:cNvSpPr>
          <p:nvPr>
            <p:ph type="sldNum" sz="quarter" idx="12"/>
          </p:nvPr>
        </p:nvSpPr>
        <p:spPr/>
        <p:txBody>
          <a:bodyPr/>
          <a:lstStyle/>
          <a:p>
            <a:fld id="{3F602937-E099-AA4F-9058-3F48D7586F09}" type="slidenum">
              <a:rPr lang="en-US" smtClean="0"/>
              <a:t>14</a:t>
            </a:fld>
            <a:endParaRPr lang="en-US"/>
          </a:p>
        </p:txBody>
      </p:sp>
      <p:pic>
        <p:nvPicPr>
          <p:cNvPr id="2" name="Resim 1"/>
          <p:cNvPicPr>
            <a:picLocks noChangeAspect="1"/>
          </p:cNvPicPr>
          <p:nvPr/>
        </p:nvPicPr>
        <p:blipFill>
          <a:blip r:embed="rId3"/>
          <a:stretch>
            <a:fillRect/>
          </a:stretch>
        </p:blipFill>
        <p:spPr>
          <a:xfrm>
            <a:off x="578478" y="1249728"/>
            <a:ext cx="8246868" cy="5051591"/>
          </a:xfrm>
          <a:prstGeom prst="rect">
            <a:avLst/>
          </a:prstGeom>
        </p:spPr>
      </p:pic>
    </p:spTree>
    <p:extLst>
      <p:ext uri="{BB962C8B-B14F-4D97-AF65-F5344CB8AC3E}">
        <p14:creationId xmlns:p14="http://schemas.microsoft.com/office/powerpoint/2010/main" val="197961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470011"/>
            <a:ext cx="7172325" cy="685059"/>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TÜRKİYE’NİN </a:t>
            </a:r>
            <a:r>
              <a:rPr lang="en-US" b="1" dirty="0">
                <a:solidFill>
                  <a:srgbClr val="FF0000"/>
                </a:solidFill>
                <a:ea typeface="Calibri" panose="020F0502020204030204" pitchFamily="34" charset="0"/>
                <a:cs typeface="Times New Roman" panose="02020603050405020304" pitchFamily="18" charset="0"/>
              </a:rPr>
              <a:t>ÜLKE BAZINDA </a:t>
            </a:r>
            <a:r>
              <a:rPr lang="tr-TR" b="1" dirty="0">
                <a:solidFill>
                  <a:srgbClr val="FF0000"/>
                </a:solidFill>
                <a:ea typeface="Calibri" panose="020F0502020204030204" pitchFamily="34" charset="0"/>
                <a:cs typeface="Times New Roman" panose="02020603050405020304" pitchFamily="18" charset="0"/>
              </a:rPr>
              <a:t>SSG İHRACATI</a:t>
            </a:r>
          </a:p>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(2019 – 2020 Ocak-Nisan Dönemi)</a:t>
            </a:r>
          </a:p>
        </p:txBody>
      </p:sp>
      <p:sp>
        <p:nvSpPr>
          <p:cNvPr id="6" name="TextBox 5"/>
          <p:cNvSpPr txBox="1"/>
          <p:nvPr/>
        </p:nvSpPr>
        <p:spPr>
          <a:xfrm>
            <a:off x="609670" y="6280912"/>
            <a:ext cx="8167691" cy="307777"/>
          </a:xfrm>
          <a:prstGeom prst="rect">
            <a:avLst/>
          </a:prstGeom>
          <a:noFill/>
        </p:spPr>
        <p:txBody>
          <a:bodyPr wrap="square" rtlCol="0">
            <a:spAutoFit/>
          </a:bodyPr>
          <a:lstStyle/>
          <a:p>
            <a:pPr marL="285750" indent="-285750">
              <a:buFont typeface="Arial" panose="020B0604020202020204" pitchFamily="34" charset="0"/>
              <a:buChar char="•"/>
            </a:pPr>
            <a:r>
              <a:rPr lang="tr-TR" sz="1400" dirty="0"/>
              <a:t>Sıralama 2020 Ocak-Nisan Dönemi «</a:t>
            </a:r>
            <a:r>
              <a:rPr lang="tr-TR" sz="1400" b="1" dirty="0"/>
              <a:t>değer (1</a:t>
            </a:r>
            <a:r>
              <a:rPr lang="en-US" sz="1400" b="1" dirty="0"/>
              <a:t>.</a:t>
            </a:r>
            <a:r>
              <a:rPr lang="tr-TR" sz="1400" b="1" dirty="0"/>
              <a:t>000 </a:t>
            </a:r>
            <a:r>
              <a:rPr lang="en-US" sz="1400" b="1" dirty="0"/>
              <a:t>$</a:t>
            </a:r>
            <a:r>
              <a:rPr lang="tr-TR" sz="1400" b="1" dirty="0"/>
              <a:t>)</a:t>
            </a:r>
            <a:r>
              <a:rPr lang="tr-TR" sz="1400" dirty="0"/>
              <a:t>» büyüklüğüne göre yapılmıştır. </a:t>
            </a:r>
          </a:p>
        </p:txBody>
      </p:sp>
      <p:sp>
        <p:nvSpPr>
          <p:cNvPr id="4" name="Footer Placeholder 3"/>
          <p:cNvSpPr>
            <a:spLocks noGrp="1"/>
          </p:cNvSpPr>
          <p:nvPr>
            <p:ph type="ftr" sz="quarter" idx="11"/>
          </p:nvPr>
        </p:nvSpPr>
        <p:spPr>
          <a:xfrm>
            <a:off x="3124199" y="6517452"/>
            <a:ext cx="2895600" cy="365125"/>
          </a:xfrm>
        </p:spPr>
        <p:txBody>
          <a:bodyPr/>
          <a:lstStyle/>
          <a:p>
            <a:r>
              <a:rPr lang="tr-TR"/>
              <a:t>12 MAYIS 2020</a:t>
            </a:r>
            <a:endParaRPr lang="en-US" dirty="0"/>
          </a:p>
        </p:txBody>
      </p:sp>
      <p:sp>
        <p:nvSpPr>
          <p:cNvPr id="5" name="Slide Number Placeholder 4"/>
          <p:cNvSpPr>
            <a:spLocks noGrp="1"/>
          </p:cNvSpPr>
          <p:nvPr>
            <p:ph type="sldNum" sz="quarter" idx="12"/>
          </p:nvPr>
        </p:nvSpPr>
        <p:spPr/>
        <p:txBody>
          <a:bodyPr/>
          <a:lstStyle/>
          <a:p>
            <a:fld id="{3F602937-E099-AA4F-9058-3F48D7586F09}" type="slidenum">
              <a:rPr lang="en-US" smtClean="0"/>
              <a:t>15</a:t>
            </a:fld>
            <a:endParaRPr lang="en-US"/>
          </a:p>
        </p:txBody>
      </p:sp>
      <p:pic>
        <p:nvPicPr>
          <p:cNvPr id="2" name="Resim 1"/>
          <p:cNvPicPr>
            <a:picLocks noChangeAspect="1"/>
          </p:cNvPicPr>
          <p:nvPr/>
        </p:nvPicPr>
        <p:blipFill>
          <a:blip r:embed="rId3"/>
          <a:stretch>
            <a:fillRect/>
          </a:stretch>
        </p:blipFill>
        <p:spPr>
          <a:xfrm>
            <a:off x="805006" y="1148317"/>
            <a:ext cx="7972355" cy="5143563"/>
          </a:xfrm>
          <a:prstGeom prst="rect">
            <a:avLst/>
          </a:prstGeom>
        </p:spPr>
      </p:pic>
    </p:spTree>
    <p:extLst>
      <p:ext uri="{BB962C8B-B14F-4D97-AF65-F5344CB8AC3E}">
        <p14:creationId xmlns:p14="http://schemas.microsoft.com/office/powerpoint/2010/main" val="3425464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464128"/>
            <a:ext cx="7172325" cy="685059"/>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TÜRKİYE</a:t>
            </a:r>
            <a:r>
              <a:rPr lang="en-US" b="1" dirty="0">
                <a:solidFill>
                  <a:srgbClr val="FF0000"/>
                </a:solidFill>
                <a:ea typeface="Calibri" panose="020F0502020204030204" pitchFamily="34" charset="0"/>
                <a:cs typeface="Times New Roman" panose="02020603050405020304" pitchFamily="18" charset="0"/>
              </a:rPr>
              <a:t>’NİN</a:t>
            </a:r>
            <a:r>
              <a:rPr lang="tr-TR" b="1" dirty="0">
                <a:solidFill>
                  <a:srgbClr val="FF0000"/>
                </a:solidFill>
                <a:ea typeface="Calibri" panose="020F0502020204030204" pitchFamily="34" charset="0"/>
                <a:cs typeface="Times New Roman" panose="02020603050405020304" pitchFamily="18" charset="0"/>
              </a:rPr>
              <a:t> SSG İHRACATI – Adet ve Ton Karşılaştırması</a:t>
            </a:r>
          </a:p>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(2018 – 2019)</a:t>
            </a:r>
          </a:p>
        </p:txBody>
      </p:sp>
      <p:sp>
        <p:nvSpPr>
          <p:cNvPr id="2" name="Footer Placeholder 1"/>
          <p:cNvSpPr>
            <a:spLocks noGrp="1"/>
          </p:cNvSpPr>
          <p:nvPr>
            <p:ph type="ftr" sz="quarter" idx="11"/>
          </p:nvPr>
        </p:nvSpPr>
        <p:spPr>
          <a:xfrm>
            <a:off x="3124200" y="6421506"/>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p:txBody>
          <a:bodyPr/>
          <a:lstStyle/>
          <a:p>
            <a:fld id="{3F602937-E099-AA4F-9058-3F48D7586F09}" type="slidenum">
              <a:rPr lang="en-US" smtClean="0"/>
              <a:t>16</a:t>
            </a:fld>
            <a:endParaRPr lang="en-US"/>
          </a:p>
        </p:txBody>
      </p:sp>
      <p:pic>
        <p:nvPicPr>
          <p:cNvPr id="5" name="Resim 4"/>
          <p:cNvPicPr>
            <a:picLocks noChangeAspect="1"/>
          </p:cNvPicPr>
          <p:nvPr/>
        </p:nvPicPr>
        <p:blipFill>
          <a:blip r:embed="rId3"/>
          <a:stretch>
            <a:fillRect/>
          </a:stretch>
        </p:blipFill>
        <p:spPr>
          <a:xfrm>
            <a:off x="1086166" y="1613315"/>
            <a:ext cx="7267733" cy="4379730"/>
          </a:xfrm>
          <a:prstGeom prst="rect">
            <a:avLst/>
          </a:prstGeom>
        </p:spPr>
      </p:pic>
    </p:spTree>
    <p:extLst>
      <p:ext uri="{BB962C8B-B14F-4D97-AF65-F5344CB8AC3E}">
        <p14:creationId xmlns:p14="http://schemas.microsoft.com/office/powerpoint/2010/main" val="2971336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464128"/>
            <a:ext cx="7172325" cy="685059"/>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TÜRKİYE</a:t>
            </a:r>
            <a:r>
              <a:rPr lang="en-US" b="1" dirty="0">
                <a:solidFill>
                  <a:srgbClr val="FF0000"/>
                </a:solidFill>
                <a:ea typeface="Calibri" panose="020F0502020204030204" pitchFamily="34" charset="0"/>
                <a:cs typeface="Times New Roman" panose="02020603050405020304" pitchFamily="18" charset="0"/>
              </a:rPr>
              <a:t>’NİN</a:t>
            </a:r>
            <a:r>
              <a:rPr lang="tr-TR" b="1" dirty="0">
                <a:solidFill>
                  <a:srgbClr val="FF0000"/>
                </a:solidFill>
                <a:ea typeface="Calibri" panose="020F0502020204030204" pitchFamily="34" charset="0"/>
                <a:cs typeface="Times New Roman" panose="02020603050405020304" pitchFamily="18" charset="0"/>
              </a:rPr>
              <a:t> SSG İHRACATI – Adet ve Ton Karşılaştırması</a:t>
            </a:r>
          </a:p>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(2019 – 2020 Ocak-Nisan</a:t>
            </a:r>
            <a:r>
              <a:rPr lang="en-US" b="1" dirty="0">
                <a:solidFill>
                  <a:srgbClr val="FF0000"/>
                </a:solidFill>
                <a:ea typeface="Calibri" panose="020F0502020204030204" pitchFamily="34" charset="0"/>
                <a:cs typeface="Times New Roman" panose="02020603050405020304" pitchFamily="18" charset="0"/>
              </a:rPr>
              <a:t> </a:t>
            </a:r>
            <a:r>
              <a:rPr lang="tr-TR" b="1" dirty="0">
                <a:solidFill>
                  <a:srgbClr val="FF0000"/>
                </a:solidFill>
                <a:ea typeface="Calibri" panose="020F0502020204030204" pitchFamily="34" charset="0"/>
                <a:cs typeface="Times New Roman" panose="02020603050405020304" pitchFamily="18" charset="0"/>
              </a:rPr>
              <a:t>Dönemi)</a:t>
            </a:r>
          </a:p>
        </p:txBody>
      </p:sp>
      <p:sp>
        <p:nvSpPr>
          <p:cNvPr id="2" name="Footer Placeholder 1"/>
          <p:cNvSpPr>
            <a:spLocks noGrp="1"/>
          </p:cNvSpPr>
          <p:nvPr>
            <p:ph type="ftr" sz="quarter" idx="11"/>
          </p:nvPr>
        </p:nvSpPr>
        <p:spPr>
          <a:xfrm>
            <a:off x="3124200" y="6421506"/>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p:txBody>
          <a:bodyPr/>
          <a:lstStyle/>
          <a:p>
            <a:fld id="{3F602937-E099-AA4F-9058-3F48D7586F09}" type="slidenum">
              <a:rPr lang="en-US" smtClean="0"/>
              <a:t>17</a:t>
            </a:fld>
            <a:endParaRPr lang="en-US"/>
          </a:p>
        </p:txBody>
      </p:sp>
      <p:pic>
        <p:nvPicPr>
          <p:cNvPr id="4" name="Resim 3"/>
          <p:cNvPicPr>
            <a:picLocks noChangeAspect="1"/>
          </p:cNvPicPr>
          <p:nvPr/>
        </p:nvPicPr>
        <p:blipFill>
          <a:blip r:embed="rId3"/>
          <a:stretch>
            <a:fillRect/>
          </a:stretch>
        </p:blipFill>
        <p:spPr>
          <a:xfrm>
            <a:off x="1199489" y="1458009"/>
            <a:ext cx="7168323" cy="4513300"/>
          </a:xfrm>
          <a:prstGeom prst="rect">
            <a:avLst/>
          </a:prstGeom>
        </p:spPr>
      </p:pic>
    </p:spTree>
    <p:extLst>
      <p:ext uri="{BB962C8B-B14F-4D97-AF65-F5344CB8AC3E}">
        <p14:creationId xmlns:p14="http://schemas.microsoft.com/office/powerpoint/2010/main" val="620833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464128"/>
            <a:ext cx="7172325" cy="685059"/>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TÜRKİYE</a:t>
            </a:r>
            <a:r>
              <a:rPr lang="en-US" b="1" dirty="0">
                <a:solidFill>
                  <a:srgbClr val="FF0000"/>
                </a:solidFill>
                <a:ea typeface="Calibri" panose="020F0502020204030204" pitchFamily="34" charset="0"/>
                <a:cs typeface="Times New Roman" panose="02020603050405020304" pitchFamily="18" charset="0"/>
              </a:rPr>
              <a:t>’NİN</a:t>
            </a:r>
            <a:r>
              <a:rPr lang="tr-TR" b="1" dirty="0">
                <a:solidFill>
                  <a:srgbClr val="FF0000"/>
                </a:solidFill>
                <a:ea typeface="Calibri" panose="020F0502020204030204" pitchFamily="34" charset="0"/>
                <a:cs typeface="Times New Roman" panose="02020603050405020304" pitchFamily="18" charset="0"/>
              </a:rPr>
              <a:t> SSG İHRACATI – Adet ve Ton Karşılaştırması</a:t>
            </a:r>
          </a:p>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(2019 – 2020 Nisan</a:t>
            </a:r>
            <a:r>
              <a:rPr lang="en-US" b="1" dirty="0">
                <a:solidFill>
                  <a:srgbClr val="FF0000"/>
                </a:solidFill>
                <a:ea typeface="Calibri" panose="020F0502020204030204" pitchFamily="34" charset="0"/>
                <a:cs typeface="Times New Roman" panose="02020603050405020304" pitchFamily="18" charset="0"/>
              </a:rPr>
              <a:t> </a:t>
            </a:r>
            <a:r>
              <a:rPr lang="tr-TR" b="1" dirty="0">
                <a:solidFill>
                  <a:srgbClr val="FF0000"/>
                </a:solidFill>
                <a:ea typeface="Calibri" panose="020F0502020204030204" pitchFamily="34" charset="0"/>
                <a:cs typeface="Times New Roman" panose="02020603050405020304" pitchFamily="18" charset="0"/>
              </a:rPr>
              <a:t>Ayı)</a:t>
            </a:r>
          </a:p>
        </p:txBody>
      </p:sp>
      <p:sp>
        <p:nvSpPr>
          <p:cNvPr id="2" name="Footer Placeholder 1"/>
          <p:cNvSpPr>
            <a:spLocks noGrp="1"/>
          </p:cNvSpPr>
          <p:nvPr>
            <p:ph type="ftr" sz="quarter" idx="11"/>
          </p:nvPr>
        </p:nvSpPr>
        <p:spPr>
          <a:xfrm>
            <a:off x="3124200" y="6421506"/>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p:txBody>
          <a:bodyPr/>
          <a:lstStyle/>
          <a:p>
            <a:fld id="{3F602937-E099-AA4F-9058-3F48D7586F09}" type="slidenum">
              <a:rPr lang="en-US" smtClean="0"/>
              <a:t>18</a:t>
            </a:fld>
            <a:endParaRPr lang="en-US"/>
          </a:p>
        </p:txBody>
      </p:sp>
      <p:pic>
        <p:nvPicPr>
          <p:cNvPr id="5" name="Resim 4"/>
          <p:cNvPicPr>
            <a:picLocks noChangeAspect="1"/>
          </p:cNvPicPr>
          <p:nvPr/>
        </p:nvPicPr>
        <p:blipFill>
          <a:blip r:embed="rId3"/>
          <a:stretch>
            <a:fillRect/>
          </a:stretch>
        </p:blipFill>
        <p:spPr>
          <a:xfrm>
            <a:off x="1035372" y="1431961"/>
            <a:ext cx="6986409" cy="4671920"/>
          </a:xfrm>
          <a:prstGeom prst="rect">
            <a:avLst/>
          </a:prstGeom>
        </p:spPr>
      </p:pic>
    </p:spTree>
    <p:extLst>
      <p:ext uri="{BB962C8B-B14F-4D97-AF65-F5344CB8AC3E}">
        <p14:creationId xmlns:p14="http://schemas.microsoft.com/office/powerpoint/2010/main" val="3062982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464128"/>
            <a:ext cx="7172325" cy="685059"/>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TÜRKİYE</a:t>
            </a:r>
            <a:r>
              <a:rPr lang="en-US" b="1" dirty="0">
                <a:solidFill>
                  <a:srgbClr val="FF0000"/>
                </a:solidFill>
                <a:ea typeface="Calibri" panose="020F0502020204030204" pitchFamily="34" charset="0"/>
                <a:cs typeface="Times New Roman" panose="02020603050405020304" pitchFamily="18" charset="0"/>
              </a:rPr>
              <a:t>’NİN</a:t>
            </a:r>
            <a:r>
              <a:rPr lang="tr-TR" b="1" dirty="0">
                <a:solidFill>
                  <a:srgbClr val="FF0000"/>
                </a:solidFill>
                <a:ea typeface="Calibri" panose="020F0502020204030204" pitchFamily="34" charset="0"/>
                <a:cs typeface="Times New Roman" panose="02020603050405020304" pitchFamily="18" charset="0"/>
              </a:rPr>
              <a:t> SSG İHRACATI – Adet ve Ton Karşılaştırması</a:t>
            </a:r>
          </a:p>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(1-11 Mayıs 2019 – 2020)</a:t>
            </a:r>
          </a:p>
        </p:txBody>
      </p:sp>
      <p:sp>
        <p:nvSpPr>
          <p:cNvPr id="2" name="Footer Placeholder 1"/>
          <p:cNvSpPr>
            <a:spLocks noGrp="1"/>
          </p:cNvSpPr>
          <p:nvPr>
            <p:ph type="ftr" sz="quarter" idx="11"/>
          </p:nvPr>
        </p:nvSpPr>
        <p:spPr>
          <a:xfrm>
            <a:off x="3124200" y="6421506"/>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p:txBody>
          <a:bodyPr/>
          <a:lstStyle/>
          <a:p>
            <a:fld id="{3F602937-E099-AA4F-9058-3F48D7586F09}" type="slidenum">
              <a:rPr lang="en-US" smtClean="0"/>
              <a:t>19</a:t>
            </a:fld>
            <a:endParaRPr lang="en-US"/>
          </a:p>
        </p:txBody>
      </p:sp>
      <p:pic>
        <p:nvPicPr>
          <p:cNvPr id="7" name="Resim 6">
            <a:extLst>
              <a:ext uri="{FF2B5EF4-FFF2-40B4-BE49-F238E27FC236}">
                <a16:creationId xmlns:a16="http://schemas.microsoft.com/office/drawing/2014/main" id="{0B96AAFA-F9CF-4B58-A890-902A1386E25C}"/>
              </a:ext>
            </a:extLst>
          </p:cNvPr>
          <p:cNvPicPr>
            <a:picLocks noChangeAspect="1"/>
          </p:cNvPicPr>
          <p:nvPr/>
        </p:nvPicPr>
        <p:blipFill>
          <a:blip r:embed="rId3"/>
          <a:stretch>
            <a:fillRect/>
          </a:stretch>
        </p:blipFill>
        <p:spPr>
          <a:xfrm>
            <a:off x="1205513" y="1665008"/>
            <a:ext cx="6407483" cy="3936801"/>
          </a:xfrm>
          <a:prstGeom prst="rect">
            <a:avLst/>
          </a:prstGeom>
        </p:spPr>
      </p:pic>
    </p:spTree>
    <p:extLst>
      <p:ext uri="{BB962C8B-B14F-4D97-AF65-F5344CB8AC3E}">
        <p14:creationId xmlns:p14="http://schemas.microsoft.com/office/powerpoint/2010/main" val="266025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AIB_SUNUM_ARKAPLAN_CIMENTO+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6" name="TextBox 5"/>
          <p:cNvSpPr txBox="1"/>
          <p:nvPr/>
        </p:nvSpPr>
        <p:spPr>
          <a:xfrm>
            <a:off x="544512" y="3244850"/>
            <a:ext cx="8054975" cy="2862322"/>
          </a:xfrm>
          <a:prstGeom prst="rect">
            <a:avLst/>
          </a:prstGeom>
          <a:noFill/>
        </p:spPr>
        <p:txBody>
          <a:bodyPr wrap="square" rtlCol="0">
            <a:spAutoFit/>
          </a:bodyPr>
          <a:lstStyle/>
          <a:p>
            <a:pPr algn="ctr"/>
            <a:r>
              <a:rPr lang="tr-TR" sz="3600" b="1" dirty="0">
                <a:solidFill>
                  <a:srgbClr val="AC0000"/>
                </a:solidFill>
                <a:latin typeface="Times New Roman" panose="02020603050405020304" pitchFamily="18" charset="0"/>
                <a:cs typeface="Times New Roman" panose="02020603050405020304" pitchFamily="18" charset="0"/>
              </a:rPr>
              <a:t>TÜRKİYE’NİN</a:t>
            </a:r>
          </a:p>
          <a:p>
            <a:pPr algn="ctr"/>
            <a:r>
              <a:rPr lang="tr-TR" sz="3600" b="1" dirty="0">
                <a:solidFill>
                  <a:srgbClr val="AC0000"/>
                </a:solidFill>
                <a:latin typeface="Times New Roman" panose="02020603050405020304" pitchFamily="18" charset="0"/>
                <a:cs typeface="Times New Roman" panose="02020603050405020304" pitchFamily="18" charset="0"/>
              </a:rPr>
              <a:t>SERAMİK SEKTÖRÜ </a:t>
            </a:r>
          </a:p>
          <a:p>
            <a:pPr algn="ctr"/>
            <a:r>
              <a:rPr lang="tr-TR" sz="3600" b="1" dirty="0">
                <a:solidFill>
                  <a:srgbClr val="AC0000"/>
                </a:solidFill>
                <a:latin typeface="Times New Roman" panose="02020603050405020304" pitchFamily="18" charset="0"/>
                <a:cs typeface="Times New Roman" panose="02020603050405020304" pitchFamily="18" charset="0"/>
              </a:rPr>
              <a:t>İHRACATI</a:t>
            </a:r>
          </a:p>
          <a:p>
            <a:endParaRPr lang="tr-TR" sz="3600" b="1" dirty="0">
              <a:solidFill>
                <a:srgbClr val="AC0000"/>
              </a:solidFill>
              <a:latin typeface="Times New Roman" panose="02020603050405020304" pitchFamily="18" charset="0"/>
              <a:cs typeface="Times New Roman" panose="02020603050405020304" pitchFamily="18" charset="0"/>
            </a:endParaRPr>
          </a:p>
          <a:p>
            <a:endParaRPr lang="tr-TR" sz="3600" b="1" dirty="0">
              <a:solidFill>
                <a:srgbClr val="AC0000"/>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tr-TR"/>
              <a:t>12 MAYIS 2020</a:t>
            </a:r>
            <a:endParaRPr lang="en-US" dirty="0"/>
          </a:p>
        </p:txBody>
      </p:sp>
      <p:sp>
        <p:nvSpPr>
          <p:cNvPr id="3" name="Slide Number Placeholder 2"/>
          <p:cNvSpPr>
            <a:spLocks noGrp="1"/>
          </p:cNvSpPr>
          <p:nvPr>
            <p:ph type="sldNum" sz="quarter" idx="12"/>
          </p:nvPr>
        </p:nvSpPr>
        <p:spPr/>
        <p:txBody>
          <a:bodyPr/>
          <a:lstStyle/>
          <a:p>
            <a:fld id="{3F602937-E099-AA4F-9058-3F48D7586F09}" type="slidenum">
              <a:rPr lang="en-US" smtClean="0"/>
              <a:t>2</a:t>
            </a:fld>
            <a:endParaRPr lang="en-US"/>
          </a:p>
        </p:txBody>
      </p:sp>
    </p:spTree>
    <p:extLst>
      <p:ext uri="{BB962C8B-B14F-4D97-AF65-F5344CB8AC3E}">
        <p14:creationId xmlns:p14="http://schemas.microsoft.com/office/powerpoint/2010/main" val="4231539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AIB_SUNUM_ARKAPLAN_CIMENTO+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6" name="TextBox 5"/>
          <p:cNvSpPr txBox="1"/>
          <p:nvPr/>
        </p:nvSpPr>
        <p:spPr>
          <a:xfrm>
            <a:off x="544512" y="3244850"/>
            <a:ext cx="8054975" cy="2308324"/>
          </a:xfrm>
          <a:prstGeom prst="rect">
            <a:avLst/>
          </a:prstGeom>
          <a:noFill/>
        </p:spPr>
        <p:txBody>
          <a:bodyPr wrap="square" rtlCol="0">
            <a:spAutoFit/>
          </a:bodyPr>
          <a:lstStyle/>
          <a:p>
            <a:pPr algn="ctr"/>
            <a:r>
              <a:rPr lang="tr-TR" sz="3600" b="1" dirty="0">
                <a:solidFill>
                  <a:srgbClr val="AC0000"/>
                </a:solidFill>
                <a:latin typeface="Times New Roman" panose="02020603050405020304" pitchFamily="18" charset="0"/>
                <a:cs typeface="Times New Roman" panose="02020603050405020304" pitchFamily="18" charset="0"/>
              </a:rPr>
              <a:t>DÜNYA SERAMİK SEKTÖRÜ </a:t>
            </a:r>
          </a:p>
          <a:p>
            <a:pPr algn="ctr"/>
            <a:r>
              <a:rPr lang="tr-TR" sz="3600" b="1" dirty="0">
                <a:solidFill>
                  <a:srgbClr val="AC0000"/>
                </a:solidFill>
                <a:latin typeface="Times New Roman" panose="02020603050405020304" pitchFamily="18" charset="0"/>
                <a:cs typeface="Times New Roman" panose="02020603050405020304" pitchFamily="18" charset="0"/>
              </a:rPr>
              <a:t>DIŞ TİCARET VERİLERİ</a:t>
            </a:r>
          </a:p>
          <a:p>
            <a:endParaRPr lang="tr-TR" sz="3600" b="1" dirty="0">
              <a:solidFill>
                <a:srgbClr val="AC0000"/>
              </a:solidFill>
              <a:latin typeface="Times New Roman" panose="02020603050405020304" pitchFamily="18" charset="0"/>
              <a:cs typeface="Times New Roman" panose="02020603050405020304" pitchFamily="18" charset="0"/>
            </a:endParaRPr>
          </a:p>
          <a:p>
            <a:endParaRPr lang="tr-TR" sz="3600" b="1" dirty="0">
              <a:solidFill>
                <a:srgbClr val="AC0000"/>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tr-TR"/>
              <a:t>12 MAYIS 2020</a:t>
            </a:r>
            <a:endParaRPr lang="en-US" dirty="0"/>
          </a:p>
        </p:txBody>
      </p:sp>
      <p:sp>
        <p:nvSpPr>
          <p:cNvPr id="3" name="Slide Number Placeholder 2"/>
          <p:cNvSpPr>
            <a:spLocks noGrp="1"/>
          </p:cNvSpPr>
          <p:nvPr>
            <p:ph type="sldNum" sz="quarter" idx="12"/>
          </p:nvPr>
        </p:nvSpPr>
        <p:spPr/>
        <p:txBody>
          <a:bodyPr/>
          <a:lstStyle/>
          <a:p>
            <a:fld id="{3F602937-E099-AA4F-9058-3F48D7586F09}" type="slidenum">
              <a:rPr lang="en-US" smtClean="0"/>
              <a:t>20</a:t>
            </a:fld>
            <a:endParaRPr lang="en-US"/>
          </a:p>
        </p:txBody>
      </p:sp>
    </p:spTree>
    <p:extLst>
      <p:ext uri="{BB962C8B-B14F-4D97-AF65-F5344CB8AC3E}">
        <p14:creationId xmlns:p14="http://schemas.microsoft.com/office/powerpoint/2010/main" val="2638848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554651"/>
            <a:ext cx="7172325" cy="375552"/>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DÜNYA SERAMİK İHRACATI (Milyar </a:t>
            </a:r>
            <a:r>
              <a:rPr lang="en-US" b="1" dirty="0">
                <a:solidFill>
                  <a:srgbClr val="FF0000"/>
                </a:solidFill>
                <a:ea typeface="Calibri" panose="020F0502020204030204" pitchFamily="34" charset="0"/>
                <a:cs typeface="Times New Roman" panose="02020603050405020304" pitchFamily="18" charset="0"/>
              </a:rPr>
              <a:t>$</a:t>
            </a:r>
            <a:r>
              <a:rPr lang="tr-TR" b="1" dirty="0">
                <a:solidFill>
                  <a:srgbClr val="FF0000"/>
                </a:solidFill>
                <a:ea typeface="Calibri" panose="020F0502020204030204" pitchFamily="34" charset="0"/>
                <a:cs typeface="Times New Roman" panose="02020603050405020304" pitchFamily="18" charset="0"/>
              </a:rPr>
              <a:t>)</a:t>
            </a:r>
          </a:p>
        </p:txBody>
      </p:sp>
      <p:sp>
        <p:nvSpPr>
          <p:cNvPr id="2" name="TextBox 1"/>
          <p:cNvSpPr txBox="1"/>
          <p:nvPr/>
        </p:nvSpPr>
        <p:spPr>
          <a:xfrm>
            <a:off x="6902097" y="6366943"/>
            <a:ext cx="1542666" cy="307777"/>
          </a:xfrm>
          <a:prstGeom prst="rect">
            <a:avLst/>
          </a:prstGeom>
          <a:noFill/>
        </p:spPr>
        <p:txBody>
          <a:bodyPr wrap="none" rtlCol="0">
            <a:spAutoFit/>
          </a:bodyPr>
          <a:lstStyle/>
          <a:p>
            <a:r>
              <a:rPr lang="tr-TR" sz="1400" i="1" dirty="0"/>
              <a:t>Kaynak: Trademap</a:t>
            </a:r>
          </a:p>
        </p:txBody>
      </p:sp>
      <p:sp>
        <p:nvSpPr>
          <p:cNvPr id="5" name="Footer Placeholder 4"/>
          <p:cNvSpPr>
            <a:spLocks noGrp="1"/>
          </p:cNvSpPr>
          <p:nvPr>
            <p:ph type="ftr" sz="quarter" idx="11"/>
          </p:nvPr>
        </p:nvSpPr>
        <p:spPr>
          <a:xfrm>
            <a:off x="3124200" y="6550241"/>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a:xfrm>
            <a:off x="6902097" y="6520832"/>
            <a:ext cx="2133600" cy="365125"/>
          </a:xfrm>
        </p:spPr>
        <p:txBody>
          <a:bodyPr/>
          <a:lstStyle/>
          <a:p>
            <a:fld id="{3F602937-E099-AA4F-9058-3F48D7586F09}" type="slidenum">
              <a:rPr lang="en-US" smtClean="0"/>
              <a:t>21</a:t>
            </a:fld>
            <a:endParaRPr lang="en-US" dirty="0"/>
          </a:p>
        </p:txBody>
      </p:sp>
      <p:sp>
        <p:nvSpPr>
          <p:cNvPr id="19" name="Rectangle 4"/>
          <p:cNvSpPr>
            <a:spLocks noChangeArrowheads="1"/>
          </p:cNvSpPr>
          <p:nvPr/>
        </p:nvSpPr>
        <p:spPr bwMode="auto">
          <a:xfrm>
            <a:off x="301625" y="18339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4" name="Resim 3"/>
          <p:cNvPicPr>
            <a:picLocks noChangeAspect="1"/>
          </p:cNvPicPr>
          <p:nvPr/>
        </p:nvPicPr>
        <p:blipFill>
          <a:blip r:embed="rId3"/>
          <a:stretch>
            <a:fillRect/>
          </a:stretch>
        </p:blipFill>
        <p:spPr>
          <a:xfrm>
            <a:off x="895793" y="1252539"/>
            <a:ext cx="7876754" cy="4663352"/>
          </a:xfrm>
          <a:prstGeom prst="rect">
            <a:avLst/>
          </a:prstGeom>
        </p:spPr>
      </p:pic>
    </p:spTree>
    <p:extLst>
      <p:ext uri="{BB962C8B-B14F-4D97-AF65-F5344CB8AC3E}">
        <p14:creationId xmlns:p14="http://schemas.microsoft.com/office/powerpoint/2010/main" val="410816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554651"/>
            <a:ext cx="7172325" cy="388696"/>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DÜNYA SERAMİK İTHALATI (Milyar </a:t>
            </a:r>
            <a:r>
              <a:rPr lang="en-US" b="1" dirty="0">
                <a:solidFill>
                  <a:srgbClr val="FF0000"/>
                </a:solidFill>
                <a:ea typeface="Calibri" panose="020F0502020204030204" pitchFamily="34" charset="0"/>
                <a:cs typeface="Times New Roman" panose="02020603050405020304" pitchFamily="18" charset="0"/>
              </a:rPr>
              <a:t>$</a:t>
            </a:r>
            <a:r>
              <a:rPr lang="tr-TR" b="1" dirty="0">
                <a:solidFill>
                  <a:srgbClr val="FF0000"/>
                </a:solidFill>
                <a:ea typeface="Calibri" panose="020F0502020204030204" pitchFamily="34" charset="0"/>
                <a:cs typeface="Times New Roman" panose="02020603050405020304" pitchFamily="18" charset="0"/>
              </a:rPr>
              <a:t>)</a:t>
            </a:r>
          </a:p>
        </p:txBody>
      </p:sp>
      <p:sp>
        <p:nvSpPr>
          <p:cNvPr id="2" name="TextBox 1"/>
          <p:cNvSpPr txBox="1"/>
          <p:nvPr/>
        </p:nvSpPr>
        <p:spPr>
          <a:xfrm>
            <a:off x="6902097" y="6366943"/>
            <a:ext cx="1542666" cy="307777"/>
          </a:xfrm>
          <a:prstGeom prst="rect">
            <a:avLst/>
          </a:prstGeom>
          <a:noFill/>
        </p:spPr>
        <p:txBody>
          <a:bodyPr wrap="none" rtlCol="0">
            <a:spAutoFit/>
          </a:bodyPr>
          <a:lstStyle/>
          <a:p>
            <a:r>
              <a:rPr lang="tr-TR" sz="1400" i="1" dirty="0"/>
              <a:t>Kaynak: Trademap</a:t>
            </a:r>
          </a:p>
        </p:txBody>
      </p:sp>
      <p:sp>
        <p:nvSpPr>
          <p:cNvPr id="5" name="Footer Placeholder 4"/>
          <p:cNvSpPr>
            <a:spLocks noGrp="1"/>
          </p:cNvSpPr>
          <p:nvPr>
            <p:ph type="ftr" sz="quarter" idx="11"/>
          </p:nvPr>
        </p:nvSpPr>
        <p:spPr>
          <a:xfrm>
            <a:off x="3124200" y="6550241"/>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a:xfrm>
            <a:off x="6902097" y="6520832"/>
            <a:ext cx="2133600" cy="365125"/>
          </a:xfrm>
        </p:spPr>
        <p:txBody>
          <a:bodyPr/>
          <a:lstStyle/>
          <a:p>
            <a:fld id="{3F602937-E099-AA4F-9058-3F48D7586F09}" type="slidenum">
              <a:rPr lang="en-US" smtClean="0"/>
              <a:t>22</a:t>
            </a:fld>
            <a:endParaRPr lang="en-US" dirty="0"/>
          </a:p>
        </p:txBody>
      </p:sp>
      <p:sp>
        <p:nvSpPr>
          <p:cNvPr id="19" name="Rectangle 4"/>
          <p:cNvSpPr>
            <a:spLocks noChangeArrowheads="1"/>
          </p:cNvSpPr>
          <p:nvPr/>
        </p:nvSpPr>
        <p:spPr bwMode="auto">
          <a:xfrm>
            <a:off x="301625" y="18339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4" name="Resim 3"/>
          <p:cNvPicPr>
            <a:picLocks noChangeAspect="1"/>
          </p:cNvPicPr>
          <p:nvPr/>
        </p:nvPicPr>
        <p:blipFill>
          <a:blip r:embed="rId3"/>
          <a:stretch>
            <a:fillRect/>
          </a:stretch>
        </p:blipFill>
        <p:spPr>
          <a:xfrm>
            <a:off x="868358" y="1497998"/>
            <a:ext cx="7840023" cy="4529791"/>
          </a:xfrm>
          <a:prstGeom prst="rect">
            <a:avLst/>
          </a:prstGeom>
          <a:ln>
            <a:solidFill>
              <a:schemeClr val="tx1"/>
            </a:solidFill>
          </a:ln>
        </p:spPr>
      </p:pic>
    </p:spTree>
    <p:extLst>
      <p:ext uri="{BB962C8B-B14F-4D97-AF65-F5344CB8AC3E}">
        <p14:creationId xmlns:p14="http://schemas.microsoft.com/office/powerpoint/2010/main" val="2569685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AIB_SUNUM_ARKAPLAN_CIMENTO+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6" name="TextBox 5"/>
          <p:cNvSpPr txBox="1"/>
          <p:nvPr/>
        </p:nvSpPr>
        <p:spPr>
          <a:xfrm>
            <a:off x="544512" y="3244850"/>
            <a:ext cx="8054975" cy="2308324"/>
          </a:xfrm>
          <a:prstGeom prst="rect">
            <a:avLst/>
          </a:prstGeom>
          <a:noFill/>
        </p:spPr>
        <p:txBody>
          <a:bodyPr wrap="square" rtlCol="0">
            <a:spAutoFit/>
          </a:bodyPr>
          <a:lstStyle/>
          <a:p>
            <a:pPr algn="ctr"/>
            <a:r>
              <a:rPr lang="tr-TR" sz="3600" b="1" dirty="0">
                <a:solidFill>
                  <a:srgbClr val="AC0000"/>
                </a:solidFill>
                <a:latin typeface="Times New Roman" panose="02020603050405020304" pitchFamily="18" charset="0"/>
                <a:cs typeface="Times New Roman" panose="02020603050405020304" pitchFamily="18" charset="0"/>
              </a:rPr>
              <a:t>DÜNYA SKM</a:t>
            </a:r>
          </a:p>
          <a:p>
            <a:pPr algn="ctr"/>
            <a:r>
              <a:rPr lang="tr-TR" sz="3600" b="1" dirty="0">
                <a:solidFill>
                  <a:srgbClr val="AC0000"/>
                </a:solidFill>
                <a:latin typeface="Times New Roman" panose="02020603050405020304" pitchFamily="18" charset="0"/>
                <a:cs typeface="Times New Roman" panose="02020603050405020304" pitchFamily="18" charset="0"/>
              </a:rPr>
              <a:t>DIŞ TİCARET VERİLERİ</a:t>
            </a:r>
          </a:p>
          <a:p>
            <a:endParaRPr lang="tr-TR" sz="3600" b="1" dirty="0">
              <a:solidFill>
                <a:srgbClr val="AC0000"/>
              </a:solidFill>
              <a:latin typeface="Times New Roman" panose="02020603050405020304" pitchFamily="18" charset="0"/>
              <a:cs typeface="Times New Roman" panose="02020603050405020304" pitchFamily="18" charset="0"/>
            </a:endParaRPr>
          </a:p>
          <a:p>
            <a:endParaRPr lang="tr-TR" sz="3600" b="1" dirty="0">
              <a:solidFill>
                <a:srgbClr val="AC0000"/>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tr-TR"/>
              <a:t>12 MAYIS 2020</a:t>
            </a:r>
            <a:endParaRPr lang="en-US" dirty="0"/>
          </a:p>
        </p:txBody>
      </p:sp>
      <p:sp>
        <p:nvSpPr>
          <p:cNvPr id="3" name="Slide Number Placeholder 2"/>
          <p:cNvSpPr>
            <a:spLocks noGrp="1"/>
          </p:cNvSpPr>
          <p:nvPr>
            <p:ph type="sldNum" sz="quarter" idx="12"/>
          </p:nvPr>
        </p:nvSpPr>
        <p:spPr/>
        <p:txBody>
          <a:bodyPr/>
          <a:lstStyle/>
          <a:p>
            <a:fld id="{3F602937-E099-AA4F-9058-3F48D7586F09}" type="slidenum">
              <a:rPr lang="en-US" smtClean="0"/>
              <a:t>23</a:t>
            </a:fld>
            <a:endParaRPr lang="en-US"/>
          </a:p>
        </p:txBody>
      </p:sp>
    </p:spTree>
    <p:extLst>
      <p:ext uri="{BB962C8B-B14F-4D97-AF65-F5344CB8AC3E}">
        <p14:creationId xmlns:p14="http://schemas.microsoft.com/office/powerpoint/2010/main" val="84006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554651"/>
            <a:ext cx="7172325" cy="388696"/>
          </a:xfrm>
          <a:prstGeom prst="rect">
            <a:avLst/>
          </a:prstGeom>
          <a:noFill/>
        </p:spPr>
        <p:txBody>
          <a:bodyPr wrap="square" rtlCol="0">
            <a:spAutoFit/>
          </a:bodyPr>
          <a:lstStyle/>
          <a:p>
            <a:pPr>
              <a:lnSpc>
                <a:spcPct val="107000"/>
              </a:lnSpc>
            </a:pPr>
            <a:r>
              <a:rPr lang="tr-TR" b="1" dirty="0">
                <a:solidFill>
                  <a:srgbClr val="FF0000"/>
                </a:solidFill>
              </a:rPr>
              <a:t>DÜNYA SKM İHRACATINDA İLK 10 ÜLKE (Milyon $)</a:t>
            </a:r>
            <a:endParaRPr lang="tr-TR" b="1" dirty="0">
              <a:solidFill>
                <a:srgbClr val="FF0000"/>
              </a:solidFill>
              <a:ea typeface="Calibri" panose="020F0502020204030204" pitchFamily="34" charset="0"/>
              <a:cs typeface="Times New Roman" panose="02020603050405020304" pitchFamily="18" charset="0"/>
            </a:endParaRPr>
          </a:p>
        </p:txBody>
      </p:sp>
      <p:sp>
        <p:nvSpPr>
          <p:cNvPr id="2" name="TextBox 1"/>
          <p:cNvSpPr txBox="1"/>
          <p:nvPr/>
        </p:nvSpPr>
        <p:spPr>
          <a:xfrm>
            <a:off x="6902097" y="6366943"/>
            <a:ext cx="1542666" cy="307777"/>
          </a:xfrm>
          <a:prstGeom prst="rect">
            <a:avLst/>
          </a:prstGeom>
          <a:noFill/>
        </p:spPr>
        <p:txBody>
          <a:bodyPr wrap="none" rtlCol="0">
            <a:spAutoFit/>
          </a:bodyPr>
          <a:lstStyle/>
          <a:p>
            <a:r>
              <a:rPr lang="tr-TR" sz="1400" i="1" dirty="0"/>
              <a:t>Kaynak: Trademap</a:t>
            </a:r>
          </a:p>
        </p:txBody>
      </p:sp>
      <p:sp>
        <p:nvSpPr>
          <p:cNvPr id="5" name="Footer Placeholder 4"/>
          <p:cNvSpPr>
            <a:spLocks noGrp="1"/>
          </p:cNvSpPr>
          <p:nvPr>
            <p:ph type="ftr" sz="quarter" idx="11"/>
          </p:nvPr>
        </p:nvSpPr>
        <p:spPr>
          <a:xfrm>
            <a:off x="3124200" y="6550241"/>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a:xfrm>
            <a:off x="6902097" y="6520832"/>
            <a:ext cx="2133600" cy="365125"/>
          </a:xfrm>
        </p:spPr>
        <p:txBody>
          <a:bodyPr/>
          <a:lstStyle/>
          <a:p>
            <a:fld id="{3F602937-E099-AA4F-9058-3F48D7586F09}" type="slidenum">
              <a:rPr lang="en-US" smtClean="0"/>
              <a:t>24</a:t>
            </a:fld>
            <a:endParaRPr lang="en-US" dirty="0"/>
          </a:p>
        </p:txBody>
      </p:sp>
      <p:sp>
        <p:nvSpPr>
          <p:cNvPr id="19" name="Rectangle 4"/>
          <p:cNvSpPr>
            <a:spLocks noChangeArrowheads="1"/>
          </p:cNvSpPr>
          <p:nvPr/>
        </p:nvSpPr>
        <p:spPr bwMode="auto">
          <a:xfrm>
            <a:off x="301625" y="18339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Rectangle 2"/>
          <p:cNvSpPr>
            <a:spLocks noChangeArrowheads="1"/>
          </p:cNvSpPr>
          <p:nvPr/>
        </p:nvSpPr>
        <p:spPr bwMode="auto">
          <a:xfrm>
            <a:off x="939800" y="1497997"/>
            <a:ext cx="118890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7" name="Resim 6"/>
          <p:cNvPicPr>
            <a:picLocks noChangeAspect="1"/>
          </p:cNvPicPr>
          <p:nvPr/>
        </p:nvPicPr>
        <p:blipFill>
          <a:blip r:embed="rId3"/>
          <a:stretch>
            <a:fillRect/>
          </a:stretch>
        </p:blipFill>
        <p:spPr>
          <a:xfrm>
            <a:off x="688511" y="1215469"/>
            <a:ext cx="8181272" cy="5246546"/>
          </a:xfrm>
          <a:prstGeom prst="rect">
            <a:avLst/>
          </a:prstGeom>
        </p:spPr>
      </p:pic>
    </p:spTree>
    <p:extLst>
      <p:ext uri="{BB962C8B-B14F-4D97-AF65-F5344CB8AC3E}">
        <p14:creationId xmlns:p14="http://schemas.microsoft.com/office/powerpoint/2010/main" val="484269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554651"/>
            <a:ext cx="7172325" cy="388696"/>
          </a:xfrm>
          <a:prstGeom prst="rect">
            <a:avLst/>
          </a:prstGeom>
          <a:noFill/>
        </p:spPr>
        <p:txBody>
          <a:bodyPr wrap="square" rtlCol="0">
            <a:spAutoFit/>
          </a:bodyPr>
          <a:lstStyle/>
          <a:p>
            <a:pPr>
              <a:lnSpc>
                <a:spcPct val="107000"/>
              </a:lnSpc>
            </a:pPr>
            <a:r>
              <a:rPr lang="tr-TR" b="1" dirty="0">
                <a:solidFill>
                  <a:srgbClr val="FF0000"/>
                </a:solidFill>
              </a:rPr>
              <a:t>DÜNYA SKM İTHALATINDA İLK 10 ÜLKE (Milyon $)</a:t>
            </a:r>
            <a:endParaRPr lang="tr-TR" b="1" dirty="0">
              <a:solidFill>
                <a:srgbClr val="FF0000"/>
              </a:solidFill>
              <a:ea typeface="Calibri" panose="020F0502020204030204" pitchFamily="34" charset="0"/>
              <a:cs typeface="Times New Roman" panose="02020603050405020304" pitchFamily="18" charset="0"/>
            </a:endParaRPr>
          </a:p>
        </p:txBody>
      </p:sp>
      <p:sp>
        <p:nvSpPr>
          <p:cNvPr id="2" name="TextBox 1"/>
          <p:cNvSpPr txBox="1"/>
          <p:nvPr/>
        </p:nvSpPr>
        <p:spPr>
          <a:xfrm>
            <a:off x="6902097" y="6366943"/>
            <a:ext cx="1542666" cy="307777"/>
          </a:xfrm>
          <a:prstGeom prst="rect">
            <a:avLst/>
          </a:prstGeom>
          <a:noFill/>
        </p:spPr>
        <p:txBody>
          <a:bodyPr wrap="none" rtlCol="0">
            <a:spAutoFit/>
          </a:bodyPr>
          <a:lstStyle/>
          <a:p>
            <a:r>
              <a:rPr lang="tr-TR" sz="1400" i="1" dirty="0"/>
              <a:t>Kaynak: Trademap</a:t>
            </a:r>
          </a:p>
        </p:txBody>
      </p:sp>
      <p:sp>
        <p:nvSpPr>
          <p:cNvPr id="5" name="Footer Placeholder 4"/>
          <p:cNvSpPr>
            <a:spLocks noGrp="1"/>
          </p:cNvSpPr>
          <p:nvPr>
            <p:ph type="ftr" sz="quarter" idx="11"/>
          </p:nvPr>
        </p:nvSpPr>
        <p:spPr>
          <a:xfrm>
            <a:off x="3124200" y="6550241"/>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a:xfrm>
            <a:off x="6902097" y="6520832"/>
            <a:ext cx="2133600" cy="365125"/>
          </a:xfrm>
        </p:spPr>
        <p:txBody>
          <a:bodyPr/>
          <a:lstStyle/>
          <a:p>
            <a:fld id="{3F602937-E099-AA4F-9058-3F48D7586F09}" type="slidenum">
              <a:rPr lang="en-US" smtClean="0"/>
              <a:t>25</a:t>
            </a:fld>
            <a:endParaRPr lang="en-US" dirty="0"/>
          </a:p>
        </p:txBody>
      </p:sp>
      <p:sp>
        <p:nvSpPr>
          <p:cNvPr id="19" name="Rectangle 4"/>
          <p:cNvSpPr>
            <a:spLocks noChangeArrowheads="1"/>
          </p:cNvSpPr>
          <p:nvPr/>
        </p:nvSpPr>
        <p:spPr bwMode="auto">
          <a:xfrm>
            <a:off x="301625" y="18339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Rectangle 2"/>
          <p:cNvSpPr>
            <a:spLocks noChangeArrowheads="1"/>
          </p:cNvSpPr>
          <p:nvPr/>
        </p:nvSpPr>
        <p:spPr bwMode="auto">
          <a:xfrm>
            <a:off x="939800" y="1497997"/>
            <a:ext cx="118890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0" name="Resim 9"/>
          <p:cNvPicPr>
            <a:picLocks noChangeAspect="1"/>
          </p:cNvPicPr>
          <p:nvPr/>
        </p:nvPicPr>
        <p:blipFill>
          <a:blip r:embed="rId3"/>
          <a:stretch>
            <a:fillRect/>
          </a:stretch>
        </p:blipFill>
        <p:spPr>
          <a:xfrm>
            <a:off x="547192" y="1273548"/>
            <a:ext cx="8382217" cy="5170339"/>
          </a:xfrm>
          <a:prstGeom prst="rect">
            <a:avLst/>
          </a:prstGeom>
        </p:spPr>
      </p:pic>
    </p:spTree>
    <p:extLst>
      <p:ext uri="{BB962C8B-B14F-4D97-AF65-F5344CB8AC3E}">
        <p14:creationId xmlns:p14="http://schemas.microsoft.com/office/powerpoint/2010/main" val="4179648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AIB_SUNUM_ARKAPLAN_CIMENTO+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6" name="TextBox 5"/>
          <p:cNvSpPr txBox="1"/>
          <p:nvPr/>
        </p:nvSpPr>
        <p:spPr>
          <a:xfrm>
            <a:off x="544512" y="3244850"/>
            <a:ext cx="8054975" cy="2308324"/>
          </a:xfrm>
          <a:prstGeom prst="rect">
            <a:avLst/>
          </a:prstGeom>
          <a:noFill/>
        </p:spPr>
        <p:txBody>
          <a:bodyPr wrap="square" rtlCol="0">
            <a:spAutoFit/>
          </a:bodyPr>
          <a:lstStyle/>
          <a:p>
            <a:pPr algn="ctr"/>
            <a:r>
              <a:rPr lang="tr-TR" sz="3600" b="1" dirty="0">
                <a:solidFill>
                  <a:srgbClr val="AC0000"/>
                </a:solidFill>
                <a:latin typeface="Times New Roman" panose="02020603050405020304" pitchFamily="18" charset="0"/>
                <a:cs typeface="Times New Roman" panose="02020603050405020304" pitchFamily="18" charset="0"/>
              </a:rPr>
              <a:t>DÜNYA SKM</a:t>
            </a:r>
          </a:p>
          <a:p>
            <a:pPr algn="ctr"/>
            <a:r>
              <a:rPr lang="tr-TR" sz="3600" b="1" dirty="0">
                <a:solidFill>
                  <a:srgbClr val="AC0000"/>
                </a:solidFill>
                <a:latin typeface="Times New Roman" panose="02020603050405020304" pitchFamily="18" charset="0"/>
                <a:cs typeface="Times New Roman" panose="02020603050405020304" pitchFamily="18" charset="0"/>
              </a:rPr>
              <a:t>İHRAÇ BİRİM FİYATLARI</a:t>
            </a:r>
          </a:p>
          <a:p>
            <a:endParaRPr lang="tr-TR" sz="3600" b="1" dirty="0">
              <a:solidFill>
                <a:srgbClr val="AC0000"/>
              </a:solidFill>
              <a:latin typeface="Times New Roman" panose="02020603050405020304" pitchFamily="18" charset="0"/>
              <a:cs typeface="Times New Roman" panose="02020603050405020304" pitchFamily="18" charset="0"/>
            </a:endParaRPr>
          </a:p>
          <a:p>
            <a:endParaRPr lang="tr-TR" sz="3600" b="1" dirty="0">
              <a:solidFill>
                <a:srgbClr val="AC0000"/>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tr-TR"/>
              <a:t>12 MAYIS 2020</a:t>
            </a:r>
            <a:endParaRPr lang="en-US" dirty="0"/>
          </a:p>
        </p:txBody>
      </p:sp>
      <p:sp>
        <p:nvSpPr>
          <p:cNvPr id="3" name="Slide Number Placeholder 2"/>
          <p:cNvSpPr>
            <a:spLocks noGrp="1"/>
          </p:cNvSpPr>
          <p:nvPr>
            <p:ph type="sldNum" sz="quarter" idx="12"/>
          </p:nvPr>
        </p:nvSpPr>
        <p:spPr/>
        <p:txBody>
          <a:bodyPr/>
          <a:lstStyle/>
          <a:p>
            <a:fld id="{3F602937-E099-AA4F-9058-3F48D7586F09}" type="slidenum">
              <a:rPr lang="en-US" smtClean="0"/>
              <a:t>26</a:t>
            </a:fld>
            <a:endParaRPr lang="en-US"/>
          </a:p>
        </p:txBody>
      </p:sp>
    </p:spTree>
    <p:extLst>
      <p:ext uri="{BB962C8B-B14F-4D97-AF65-F5344CB8AC3E}">
        <p14:creationId xmlns:p14="http://schemas.microsoft.com/office/powerpoint/2010/main" val="3278118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26"/>
            <a:ext cx="9144000" cy="6856549"/>
          </a:xfrm>
          <a:prstGeom prst="rect">
            <a:avLst/>
          </a:prstGeom>
        </p:spPr>
      </p:pic>
      <p:sp>
        <p:nvSpPr>
          <p:cNvPr id="2" name="TextBox 1"/>
          <p:cNvSpPr txBox="1"/>
          <p:nvPr/>
        </p:nvSpPr>
        <p:spPr>
          <a:xfrm>
            <a:off x="6397663" y="6312282"/>
            <a:ext cx="1542666" cy="307777"/>
          </a:xfrm>
          <a:prstGeom prst="rect">
            <a:avLst/>
          </a:prstGeom>
          <a:noFill/>
        </p:spPr>
        <p:txBody>
          <a:bodyPr wrap="none" rtlCol="0">
            <a:spAutoFit/>
          </a:bodyPr>
          <a:lstStyle/>
          <a:p>
            <a:r>
              <a:rPr lang="tr-TR" sz="1400" i="1" dirty="0"/>
              <a:t>Kaynak: </a:t>
            </a:r>
            <a:r>
              <a:rPr lang="tr-TR" sz="1400" i="1" dirty="0" err="1"/>
              <a:t>Trademap</a:t>
            </a:r>
            <a:endParaRPr lang="tr-TR" sz="1400" i="1" dirty="0"/>
          </a:p>
        </p:txBody>
      </p:sp>
      <p:sp>
        <p:nvSpPr>
          <p:cNvPr id="5" name="Footer Placeholder 4"/>
          <p:cNvSpPr>
            <a:spLocks noGrp="1"/>
          </p:cNvSpPr>
          <p:nvPr>
            <p:ph type="ftr" sz="quarter" idx="11"/>
          </p:nvPr>
        </p:nvSpPr>
        <p:spPr>
          <a:xfrm>
            <a:off x="3124200" y="6550241"/>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a:xfrm>
            <a:off x="6902097" y="6520832"/>
            <a:ext cx="2133600" cy="365125"/>
          </a:xfrm>
        </p:spPr>
        <p:txBody>
          <a:bodyPr/>
          <a:lstStyle/>
          <a:p>
            <a:fld id="{3F602937-E099-AA4F-9058-3F48D7586F09}" type="slidenum">
              <a:rPr lang="en-US" smtClean="0"/>
              <a:t>27</a:t>
            </a:fld>
            <a:endParaRPr lang="en-US" dirty="0"/>
          </a:p>
        </p:txBody>
      </p:sp>
      <p:sp>
        <p:nvSpPr>
          <p:cNvPr id="13" name="TextBox 12"/>
          <p:cNvSpPr txBox="1"/>
          <p:nvPr/>
        </p:nvSpPr>
        <p:spPr>
          <a:xfrm>
            <a:off x="1409700" y="600782"/>
            <a:ext cx="7172325" cy="388696"/>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ALMANYA PAZARINDA SKM İHRAÇ BİRİM FİYATLARI (2019)</a:t>
            </a:r>
          </a:p>
        </p:txBody>
      </p:sp>
      <p:graphicFrame>
        <p:nvGraphicFramePr>
          <p:cNvPr id="8" name="Nesne 7"/>
          <p:cNvGraphicFramePr>
            <a:graphicFrameLocks noChangeAspect="1"/>
          </p:cNvGraphicFramePr>
          <p:nvPr>
            <p:extLst>
              <p:ext uri="{D42A27DB-BD31-4B8C-83A1-F6EECF244321}">
                <p14:modId xmlns:p14="http://schemas.microsoft.com/office/powerpoint/2010/main" val="1644584901"/>
              </p:ext>
            </p:extLst>
          </p:nvPr>
        </p:nvGraphicFramePr>
        <p:xfrm>
          <a:off x="1250373" y="1649608"/>
          <a:ext cx="7257858" cy="1564647"/>
        </p:xfrm>
        <a:graphic>
          <a:graphicData uri="http://schemas.openxmlformats.org/presentationml/2006/ole">
            <mc:AlternateContent xmlns:mc="http://schemas.openxmlformats.org/markup-compatibility/2006">
              <mc:Choice xmlns:v="urn:schemas-microsoft-com:vml" Requires="v">
                <p:oleObj spid="_x0000_s1093" name="Çalışma Sayfası" r:id="rId4" imgW="5257791" imgH="1133479" progId="Excel.Sheet.12">
                  <p:embed/>
                </p:oleObj>
              </mc:Choice>
              <mc:Fallback>
                <p:oleObj name="Çalışma Sayfası" r:id="rId4" imgW="5257791" imgH="1133479" progId="Excel.Sheet.12">
                  <p:embed/>
                  <p:pic>
                    <p:nvPicPr>
                      <p:cNvPr id="0" name=""/>
                      <p:cNvPicPr/>
                      <p:nvPr/>
                    </p:nvPicPr>
                    <p:blipFill>
                      <a:blip r:embed="rId5"/>
                      <a:stretch>
                        <a:fillRect/>
                      </a:stretch>
                    </p:blipFill>
                    <p:spPr>
                      <a:xfrm>
                        <a:off x="1250373" y="1649608"/>
                        <a:ext cx="7257858" cy="1564647"/>
                      </a:xfrm>
                      <a:prstGeom prst="rect">
                        <a:avLst/>
                      </a:prstGeom>
                    </p:spPr>
                  </p:pic>
                </p:oleObj>
              </mc:Fallback>
            </mc:AlternateContent>
          </a:graphicData>
        </a:graphic>
      </p:graphicFrame>
      <p:graphicFrame>
        <p:nvGraphicFramePr>
          <p:cNvPr id="9" name="Nesne 8"/>
          <p:cNvGraphicFramePr>
            <a:graphicFrameLocks noChangeAspect="1"/>
          </p:cNvGraphicFramePr>
          <p:nvPr>
            <p:extLst>
              <p:ext uri="{D42A27DB-BD31-4B8C-83A1-F6EECF244321}">
                <p14:modId xmlns:p14="http://schemas.microsoft.com/office/powerpoint/2010/main" val="623024996"/>
              </p:ext>
            </p:extLst>
          </p:nvPr>
        </p:nvGraphicFramePr>
        <p:xfrm>
          <a:off x="1250372" y="3711102"/>
          <a:ext cx="7257859" cy="1696130"/>
        </p:xfrm>
        <a:graphic>
          <a:graphicData uri="http://schemas.openxmlformats.org/presentationml/2006/ole">
            <mc:AlternateContent xmlns:mc="http://schemas.openxmlformats.org/markup-compatibility/2006">
              <mc:Choice xmlns:v="urn:schemas-microsoft-com:vml" Requires="v">
                <p:oleObj spid="_x0000_s1094" name="Çalışma Sayfası" r:id="rId6" imgW="5257791" imgH="1228878" progId="Excel.Sheet.12">
                  <p:embed/>
                </p:oleObj>
              </mc:Choice>
              <mc:Fallback>
                <p:oleObj name="Çalışma Sayfası" r:id="rId6" imgW="5257791" imgH="1228878" progId="Excel.Sheet.12">
                  <p:embed/>
                  <p:pic>
                    <p:nvPicPr>
                      <p:cNvPr id="0" name=""/>
                      <p:cNvPicPr/>
                      <p:nvPr/>
                    </p:nvPicPr>
                    <p:blipFill>
                      <a:blip r:embed="rId7"/>
                      <a:stretch>
                        <a:fillRect/>
                      </a:stretch>
                    </p:blipFill>
                    <p:spPr>
                      <a:xfrm>
                        <a:off x="1250372" y="3711102"/>
                        <a:ext cx="7257859" cy="1696130"/>
                      </a:xfrm>
                      <a:prstGeom prst="rect">
                        <a:avLst/>
                      </a:prstGeom>
                    </p:spPr>
                  </p:pic>
                </p:oleObj>
              </mc:Fallback>
            </mc:AlternateContent>
          </a:graphicData>
        </a:graphic>
      </p:graphicFrame>
    </p:spTree>
    <p:extLst>
      <p:ext uri="{BB962C8B-B14F-4D97-AF65-F5344CB8AC3E}">
        <p14:creationId xmlns:p14="http://schemas.microsoft.com/office/powerpoint/2010/main" val="3048945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26"/>
            <a:ext cx="9144000" cy="6856549"/>
          </a:xfrm>
          <a:prstGeom prst="rect">
            <a:avLst/>
          </a:prstGeom>
        </p:spPr>
      </p:pic>
      <p:sp>
        <p:nvSpPr>
          <p:cNvPr id="2" name="TextBox 1"/>
          <p:cNvSpPr txBox="1"/>
          <p:nvPr/>
        </p:nvSpPr>
        <p:spPr>
          <a:xfrm>
            <a:off x="6397663" y="6312282"/>
            <a:ext cx="1542666" cy="307777"/>
          </a:xfrm>
          <a:prstGeom prst="rect">
            <a:avLst/>
          </a:prstGeom>
          <a:noFill/>
        </p:spPr>
        <p:txBody>
          <a:bodyPr wrap="none" rtlCol="0">
            <a:spAutoFit/>
          </a:bodyPr>
          <a:lstStyle/>
          <a:p>
            <a:r>
              <a:rPr lang="tr-TR" sz="1400" i="1" dirty="0"/>
              <a:t>Kaynak: </a:t>
            </a:r>
            <a:r>
              <a:rPr lang="tr-TR" sz="1400" i="1" dirty="0" err="1"/>
              <a:t>Trademap</a:t>
            </a:r>
            <a:endParaRPr lang="tr-TR" sz="1400" i="1" dirty="0"/>
          </a:p>
        </p:txBody>
      </p:sp>
      <p:sp>
        <p:nvSpPr>
          <p:cNvPr id="5" name="Footer Placeholder 4"/>
          <p:cNvSpPr>
            <a:spLocks noGrp="1"/>
          </p:cNvSpPr>
          <p:nvPr>
            <p:ph type="ftr" sz="quarter" idx="11"/>
          </p:nvPr>
        </p:nvSpPr>
        <p:spPr>
          <a:xfrm>
            <a:off x="3124200" y="6550241"/>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a:xfrm>
            <a:off x="6902097" y="6520832"/>
            <a:ext cx="2133600" cy="365125"/>
          </a:xfrm>
        </p:spPr>
        <p:txBody>
          <a:bodyPr/>
          <a:lstStyle/>
          <a:p>
            <a:fld id="{3F602937-E099-AA4F-9058-3F48D7586F09}" type="slidenum">
              <a:rPr lang="en-US" smtClean="0"/>
              <a:t>28</a:t>
            </a:fld>
            <a:endParaRPr lang="en-US" dirty="0"/>
          </a:p>
        </p:txBody>
      </p:sp>
      <p:sp>
        <p:nvSpPr>
          <p:cNvPr id="13" name="TextBox 12"/>
          <p:cNvSpPr txBox="1"/>
          <p:nvPr/>
        </p:nvSpPr>
        <p:spPr>
          <a:xfrm>
            <a:off x="1409700" y="600782"/>
            <a:ext cx="7172325" cy="388696"/>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ABD PAZARINDA SKM İHRAÇ BİRİM FİYATLARI (2019)</a:t>
            </a:r>
          </a:p>
        </p:txBody>
      </p:sp>
      <p:graphicFrame>
        <p:nvGraphicFramePr>
          <p:cNvPr id="4" name="Nesne 3"/>
          <p:cNvGraphicFramePr>
            <a:graphicFrameLocks noChangeAspect="1"/>
          </p:cNvGraphicFramePr>
          <p:nvPr>
            <p:extLst>
              <p:ext uri="{D42A27DB-BD31-4B8C-83A1-F6EECF244321}">
                <p14:modId xmlns:p14="http://schemas.microsoft.com/office/powerpoint/2010/main" val="217561394"/>
              </p:ext>
            </p:extLst>
          </p:nvPr>
        </p:nvGraphicFramePr>
        <p:xfrm>
          <a:off x="1250372" y="1567802"/>
          <a:ext cx="6909956" cy="1627345"/>
        </p:xfrm>
        <a:graphic>
          <a:graphicData uri="http://schemas.openxmlformats.org/presentationml/2006/ole">
            <mc:AlternateContent xmlns:mc="http://schemas.openxmlformats.org/markup-compatibility/2006">
              <mc:Choice xmlns:v="urn:schemas-microsoft-com:vml" Requires="v">
                <p:oleObj spid="_x0000_s7226" name="Çalışma Sayfası" r:id="rId4" imgW="5257791" imgH="1238305" progId="Excel.Sheet.12">
                  <p:embed/>
                </p:oleObj>
              </mc:Choice>
              <mc:Fallback>
                <p:oleObj name="Çalışma Sayfası" r:id="rId4" imgW="5257791" imgH="1238305" progId="Excel.Sheet.12">
                  <p:embed/>
                  <p:pic>
                    <p:nvPicPr>
                      <p:cNvPr id="0" name=""/>
                      <p:cNvPicPr/>
                      <p:nvPr/>
                    </p:nvPicPr>
                    <p:blipFill>
                      <a:blip r:embed="rId5"/>
                      <a:stretch>
                        <a:fillRect/>
                      </a:stretch>
                    </p:blipFill>
                    <p:spPr>
                      <a:xfrm>
                        <a:off x="1250372" y="1567802"/>
                        <a:ext cx="6909956" cy="1627345"/>
                      </a:xfrm>
                      <a:prstGeom prst="rect">
                        <a:avLst/>
                      </a:prstGeom>
                    </p:spPr>
                  </p:pic>
                </p:oleObj>
              </mc:Fallback>
            </mc:AlternateContent>
          </a:graphicData>
        </a:graphic>
      </p:graphicFrame>
      <p:graphicFrame>
        <p:nvGraphicFramePr>
          <p:cNvPr id="7" name="Nesne 6"/>
          <p:cNvGraphicFramePr>
            <a:graphicFrameLocks noChangeAspect="1"/>
          </p:cNvGraphicFramePr>
          <p:nvPr>
            <p:extLst>
              <p:ext uri="{D42A27DB-BD31-4B8C-83A1-F6EECF244321}">
                <p14:modId xmlns:p14="http://schemas.microsoft.com/office/powerpoint/2010/main" val="1537234277"/>
              </p:ext>
            </p:extLst>
          </p:nvPr>
        </p:nvGraphicFramePr>
        <p:xfrm>
          <a:off x="1250372" y="3941805"/>
          <a:ext cx="6909956" cy="1614827"/>
        </p:xfrm>
        <a:graphic>
          <a:graphicData uri="http://schemas.openxmlformats.org/presentationml/2006/ole">
            <mc:AlternateContent xmlns:mc="http://schemas.openxmlformats.org/markup-compatibility/2006">
              <mc:Choice xmlns:v="urn:schemas-microsoft-com:vml" Requires="v">
                <p:oleObj spid="_x0000_s7227" name="Çalışma Sayfası" r:id="rId6" imgW="5257791" imgH="1228878" progId="Excel.Sheet.12">
                  <p:embed/>
                </p:oleObj>
              </mc:Choice>
              <mc:Fallback>
                <p:oleObj name="Çalışma Sayfası" r:id="rId6" imgW="5257791" imgH="1228878" progId="Excel.Sheet.12">
                  <p:embed/>
                  <p:pic>
                    <p:nvPicPr>
                      <p:cNvPr id="0" name=""/>
                      <p:cNvPicPr/>
                      <p:nvPr/>
                    </p:nvPicPr>
                    <p:blipFill>
                      <a:blip r:embed="rId7"/>
                      <a:stretch>
                        <a:fillRect/>
                      </a:stretch>
                    </p:blipFill>
                    <p:spPr>
                      <a:xfrm>
                        <a:off x="1250372" y="3941805"/>
                        <a:ext cx="6909956" cy="1614827"/>
                      </a:xfrm>
                      <a:prstGeom prst="rect">
                        <a:avLst/>
                      </a:prstGeom>
                    </p:spPr>
                  </p:pic>
                </p:oleObj>
              </mc:Fallback>
            </mc:AlternateContent>
          </a:graphicData>
        </a:graphic>
      </p:graphicFrame>
    </p:spTree>
    <p:extLst>
      <p:ext uri="{BB962C8B-B14F-4D97-AF65-F5344CB8AC3E}">
        <p14:creationId xmlns:p14="http://schemas.microsoft.com/office/powerpoint/2010/main" val="2257158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26"/>
            <a:ext cx="9144000" cy="6856549"/>
          </a:xfrm>
          <a:prstGeom prst="rect">
            <a:avLst/>
          </a:prstGeom>
        </p:spPr>
      </p:pic>
      <p:sp>
        <p:nvSpPr>
          <p:cNvPr id="2" name="TextBox 1"/>
          <p:cNvSpPr txBox="1"/>
          <p:nvPr/>
        </p:nvSpPr>
        <p:spPr>
          <a:xfrm>
            <a:off x="6397663" y="6312282"/>
            <a:ext cx="1542666" cy="307777"/>
          </a:xfrm>
          <a:prstGeom prst="rect">
            <a:avLst/>
          </a:prstGeom>
          <a:noFill/>
        </p:spPr>
        <p:txBody>
          <a:bodyPr wrap="none" rtlCol="0">
            <a:spAutoFit/>
          </a:bodyPr>
          <a:lstStyle/>
          <a:p>
            <a:r>
              <a:rPr lang="tr-TR" sz="1400" i="1" dirty="0"/>
              <a:t>Kaynak: </a:t>
            </a:r>
            <a:r>
              <a:rPr lang="tr-TR" sz="1400" i="1" dirty="0" err="1"/>
              <a:t>Trademap</a:t>
            </a:r>
            <a:endParaRPr lang="tr-TR" sz="1400" i="1" dirty="0"/>
          </a:p>
        </p:txBody>
      </p:sp>
      <p:sp>
        <p:nvSpPr>
          <p:cNvPr id="5" name="Footer Placeholder 4"/>
          <p:cNvSpPr>
            <a:spLocks noGrp="1"/>
          </p:cNvSpPr>
          <p:nvPr>
            <p:ph type="ftr" sz="quarter" idx="11"/>
          </p:nvPr>
        </p:nvSpPr>
        <p:spPr>
          <a:xfrm>
            <a:off x="3124200" y="6550241"/>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a:xfrm>
            <a:off x="6902097" y="6520832"/>
            <a:ext cx="2133600" cy="365125"/>
          </a:xfrm>
        </p:spPr>
        <p:txBody>
          <a:bodyPr/>
          <a:lstStyle/>
          <a:p>
            <a:fld id="{3F602937-E099-AA4F-9058-3F48D7586F09}" type="slidenum">
              <a:rPr lang="en-US" smtClean="0"/>
              <a:t>29</a:t>
            </a:fld>
            <a:endParaRPr lang="en-US" dirty="0"/>
          </a:p>
        </p:txBody>
      </p:sp>
      <p:sp>
        <p:nvSpPr>
          <p:cNvPr id="13" name="TextBox 12"/>
          <p:cNvSpPr txBox="1"/>
          <p:nvPr/>
        </p:nvSpPr>
        <p:spPr>
          <a:xfrm>
            <a:off x="1409700" y="600782"/>
            <a:ext cx="7172325" cy="388696"/>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İNGİLTERE PAZARINDA SKM İHRAÇ BİRİM FİYATLARI (2019)</a:t>
            </a:r>
          </a:p>
        </p:txBody>
      </p:sp>
      <p:graphicFrame>
        <p:nvGraphicFramePr>
          <p:cNvPr id="4" name="Nesne 3"/>
          <p:cNvGraphicFramePr>
            <a:graphicFrameLocks noChangeAspect="1"/>
          </p:cNvGraphicFramePr>
          <p:nvPr>
            <p:extLst>
              <p:ext uri="{D42A27DB-BD31-4B8C-83A1-F6EECF244321}">
                <p14:modId xmlns:p14="http://schemas.microsoft.com/office/powerpoint/2010/main" val="153672951"/>
              </p:ext>
            </p:extLst>
          </p:nvPr>
        </p:nvGraphicFramePr>
        <p:xfrm>
          <a:off x="1250369" y="1531176"/>
          <a:ext cx="6852469" cy="1613806"/>
        </p:xfrm>
        <a:graphic>
          <a:graphicData uri="http://schemas.openxmlformats.org/presentationml/2006/ole">
            <mc:AlternateContent xmlns:mc="http://schemas.openxmlformats.org/markup-compatibility/2006">
              <mc:Choice xmlns:v="urn:schemas-microsoft-com:vml" Requires="v">
                <p:oleObj spid="_x0000_s9272" name="Çalışma Sayfası" r:id="rId4" imgW="5257791" imgH="1238305" progId="Excel.Sheet.12">
                  <p:embed/>
                </p:oleObj>
              </mc:Choice>
              <mc:Fallback>
                <p:oleObj name="Çalışma Sayfası" r:id="rId4" imgW="5257791" imgH="1238305" progId="Excel.Sheet.12">
                  <p:embed/>
                  <p:pic>
                    <p:nvPicPr>
                      <p:cNvPr id="0" name=""/>
                      <p:cNvPicPr/>
                      <p:nvPr/>
                    </p:nvPicPr>
                    <p:blipFill>
                      <a:blip r:embed="rId5"/>
                      <a:stretch>
                        <a:fillRect/>
                      </a:stretch>
                    </p:blipFill>
                    <p:spPr>
                      <a:xfrm>
                        <a:off x="1250369" y="1531176"/>
                        <a:ext cx="6852469" cy="1613806"/>
                      </a:xfrm>
                      <a:prstGeom prst="rect">
                        <a:avLst/>
                      </a:prstGeom>
                    </p:spPr>
                  </p:pic>
                </p:oleObj>
              </mc:Fallback>
            </mc:AlternateContent>
          </a:graphicData>
        </a:graphic>
      </p:graphicFrame>
      <p:graphicFrame>
        <p:nvGraphicFramePr>
          <p:cNvPr id="7" name="Nesne 6"/>
          <p:cNvGraphicFramePr>
            <a:graphicFrameLocks noChangeAspect="1"/>
          </p:cNvGraphicFramePr>
          <p:nvPr>
            <p:extLst>
              <p:ext uri="{D42A27DB-BD31-4B8C-83A1-F6EECF244321}">
                <p14:modId xmlns:p14="http://schemas.microsoft.com/office/powerpoint/2010/main" val="1616743802"/>
              </p:ext>
            </p:extLst>
          </p:nvPr>
        </p:nvGraphicFramePr>
        <p:xfrm>
          <a:off x="1250369" y="3618886"/>
          <a:ext cx="6924100" cy="1618132"/>
        </p:xfrm>
        <a:graphic>
          <a:graphicData uri="http://schemas.openxmlformats.org/presentationml/2006/ole">
            <mc:AlternateContent xmlns:mc="http://schemas.openxmlformats.org/markup-compatibility/2006">
              <mc:Choice xmlns:v="urn:schemas-microsoft-com:vml" Requires="v">
                <p:oleObj spid="_x0000_s9273" name="Çalışma Sayfası" r:id="rId6" imgW="5257791" imgH="1228878" progId="Excel.Sheet.12">
                  <p:embed/>
                </p:oleObj>
              </mc:Choice>
              <mc:Fallback>
                <p:oleObj name="Çalışma Sayfası" r:id="rId6" imgW="5257791" imgH="1228878" progId="Excel.Sheet.12">
                  <p:embed/>
                  <p:pic>
                    <p:nvPicPr>
                      <p:cNvPr id="0" name=""/>
                      <p:cNvPicPr/>
                      <p:nvPr/>
                    </p:nvPicPr>
                    <p:blipFill>
                      <a:blip r:embed="rId7"/>
                      <a:stretch>
                        <a:fillRect/>
                      </a:stretch>
                    </p:blipFill>
                    <p:spPr>
                      <a:xfrm>
                        <a:off x="1250369" y="3618886"/>
                        <a:ext cx="6924100" cy="1618132"/>
                      </a:xfrm>
                      <a:prstGeom prst="rect">
                        <a:avLst/>
                      </a:prstGeom>
                    </p:spPr>
                  </p:pic>
                </p:oleObj>
              </mc:Fallback>
            </mc:AlternateContent>
          </a:graphicData>
        </a:graphic>
      </p:graphicFrame>
    </p:spTree>
    <p:extLst>
      <p:ext uri="{BB962C8B-B14F-4D97-AF65-F5344CB8AC3E}">
        <p14:creationId xmlns:p14="http://schemas.microsoft.com/office/powerpoint/2010/main" val="235388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6549"/>
          </a:xfrm>
          <a:prstGeom prst="rect">
            <a:avLst/>
          </a:prstGeom>
        </p:spPr>
      </p:pic>
      <p:sp>
        <p:nvSpPr>
          <p:cNvPr id="8" name="TextBox 7"/>
          <p:cNvSpPr txBox="1"/>
          <p:nvPr/>
        </p:nvSpPr>
        <p:spPr>
          <a:xfrm>
            <a:off x="1409700" y="464128"/>
            <a:ext cx="7172325" cy="685059"/>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TÜRKİYE GENELİ SERAMİK SEKTÖRÜ İHRACATI (M</a:t>
            </a:r>
            <a:r>
              <a:rPr lang="en-US" b="1" dirty="0" err="1">
                <a:solidFill>
                  <a:srgbClr val="FF0000"/>
                </a:solidFill>
                <a:ea typeface="Calibri" panose="020F0502020204030204" pitchFamily="34" charset="0"/>
                <a:cs typeface="Times New Roman" panose="02020603050405020304" pitchFamily="18" charset="0"/>
              </a:rPr>
              <a:t>ilyon</a:t>
            </a:r>
            <a:r>
              <a:rPr lang="en-US" b="1" dirty="0">
                <a:solidFill>
                  <a:srgbClr val="FF0000"/>
                </a:solidFill>
                <a:ea typeface="Calibri" panose="020F0502020204030204" pitchFamily="34" charset="0"/>
                <a:cs typeface="Times New Roman" panose="02020603050405020304" pitchFamily="18" charset="0"/>
              </a:rPr>
              <a:t> $</a:t>
            </a:r>
            <a:r>
              <a:rPr lang="tr-TR" b="1" dirty="0">
                <a:solidFill>
                  <a:srgbClr val="FF0000"/>
                </a:solidFill>
                <a:ea typeface="Calibri" panose="020F0502020204030204" pitchFamily="34" charset="0"/>
                <a:cs typeface="Times New Roman" panose="02020603050405020304" pitchFamily="18" charset="0"/>
              </a:rPr>
              <a:t>) </a:t>
            </a:r>
          </a:p>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(2000-2019)</a:t>
            </a:r>
          </a:p>
        </p:txBody>
      </p:sp>
      <p:sp>
        <p:nvSpPr>
          <p:cNvPr id="5" name="Slide Number Placeholder 4"/>
          <p:cNvSpPr>
            <a:spLocks noGrp="1"/>
          </p:cNvSpPr>
          <p:nvPr>
            <p:ph type="sldNum" sz="quarter" idx="12"/>
          </p:nvPr>
        </p:nvSpPr>
        <p:spPr/>
        <p:txBody>
          <a:bodyPr/>
          <a:lstStyle/>
          <a:p>
            <a:fld id="{3F602937-E099-AA4F-9058-3F48D7586F09}" type="slidenum">
              <a:rPr lang="en-US" smtClean="0"/>
              <a:t>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47287164"/>
              </p:ext>
            </p:extLst>
          </p:nvPr>
        </p:nvGraphicFramePr>
        <p:xfrm>
          <a:off x="63500" y="1613315"/>
          <a:ext cx="9080499" cy="4127084"/>
        </p:xfrm>
        <a:graphic>
          <a:graphicData uri="http://schemas.openxmlformats.org/drawingml/2006/table">
            <a:tbl>
              <a:tblPr/>
              <a:tblGrid>
                <a:gridCol w="1537388">
                  <a:extLst>
                    <a:ext uri="{9D8B030D-6E8A-4147-A177-3AD203B41FA5}">
                      <a16:colId xmlns:a16="http://schemas.microsoft.com/office/drawing/2014/main" val="20000"/>
                    </a:ext>
                  </a:extLst>
                </a:gridCol>
                <a:gridCol w="460666">
                  <a:extLst>
                    <a:ext uri="{9D8B030D-6E8A-4147-A177-3AD203B41FA5}">
                      <a16:colId xmlns:a16="http://schemas.microsoft.com/office/drawing/2014/main" val="20001"/>
                    </a:ext>
                  </a:extLst>
                </a:gridCol>
                <a:gridCol w="381694">
                  <a:extLst>
                    <a:ext uri="{9D8B030D-6E8A-4147-A177-3AD203B41FA5}">
                      <a16:colId xmlns:a16="http://schemas.microsoft.com/office/drawing/2014/main" val="20002"/>
                    </a:ext>
                  </a:extLst>
                </a:gridCol>
                <a:gridCol w="329046">
                  <a:extLst>
                    <a:ext uri="{9D8B030D-6E8A-4147-A177-3AD203B41FA5}">
                      <a16:colId xmlns:a16="http://schemas.microsoft.com/office/drawing/2014/main" val="20003"/>
                    </a:ext>
                  </a:extLst>
                </a:gridCol>
                <a:gridCol w="394855">
                  <a:extLst>
                    <a:ext uri="{9D8B030D-6E8A-4147-A177-3AD203B41FA5}">
                      <a16:colId xmlns:a16="http://schemas.microsoft.com/office/drawing/2014/main" val="20004"/>
                    </a:ext>
                  </a:extLst>
                </a:gridCol>
                <a:gridCol w="381694">
                  <a:extLst>
                    <a:ext uri="{9D8B030D-6E8A-4147-A177-3AD203B41FA5}">
                      <a16:colId xmlns:a16="http://schemas.microsoft.com/office/drawing/2014/main" val="20005"/>
                    </a:ext>
                  </a:extLst>
                </a:gridCol>
                <a:gridCol w="329046">
                  <a:extLst>
                    <a:ext uri="{9D8B030D-6E8A-4147-A177-3AD203B41FA5}">
                      <a16:colId xmlns:a16="http://schemas.microsoft.com/office/drawing/2014/main" val="20006"/>
                    </a:ext>
                  </a:extLst>
                </a:gridCol>
                <a:gridCol w="394855">
                  <a:extLst>
                    <a:ext uri="{9D8B030D-6E8A-4147-A177-3AD203B41FA5}">
                      <a16:colId xmlns:a16="http://schemas.microsoft.com/office/drawing/2014/main" val="20007"/>
                    </a:ext>
                  </a:extLst>
                </a:gridCol>
                <a:gridCol w="368532">
                  <a:extLst>
                    <a:ext uri="{9D8B030D-6E8A-4147-A177-3AD203B41FA5}">
                      <a16:colId xmlns:a16="http://schemas.microsoft.com/office/drawing/2014/main" val="20008"/>
                    </a:ext>
                  </a:extLst>
                </a:gridCol>
                <a:gridCol w="355370">
                  <a:extLst>
                    <a:ext uri="{9D8B030D-6E8A-4147-A177-3AD203B41FA5}">
                      <a16:colId xmlns:a16="http://schemas.microsoft.com/office/drawing/2014/main" val="20009"/>
                    </a:ext>
                  </a:extLst>
                </a:gridCol>
                <a:gridCol w="381694">
                  <a:extLst>
                    <a:ext uri="{9D8B030D-6E8A-4147-A177-3AD203B41FA5}">
                      <a16:colId xmlns:a16="http://schemas.microsoft.com/office/drawing/2014/main" val="20010"/>
                    </a:ext>
                  </a:extLst>
                </a:gridCol>
                <a:gridCol w="368532">
                  <a:extLst>
                    <a:ext uri="{9D8B030D-6E8A-4147-A177-3AD203B41FA5}">
                      <a16:colId xmlns:a16="http://schemas.microsoft.com/office/drawing/2014/main" val="20011"/>
                    </a:ext>
                  </a:extLst>
                </a:gridCol>
                <a:gridCol w="355370">
                  <a:extLst>
                    <a:ext uri="{9D8B030D-6E8A-4147-A177-3AD203B41FA5}">
                      <a16:colId xmlns:a16="http://schemas.microsoft.com/office/drawing/2014/main" val="20012"/>
                    </a:ext>
                  </a:extLst>
                </a:gridCol>
                <a:gridCol w="447502">
                  <a:extLst>
                    <a:ext uri="{9D8B030D-6E8A-4147-A177-3AD203B41FA5}">
                      <a16:colId xmlns:a16="http://schemas.microsoft.com/office/drawing/2014/main" val="20013"/>
                    </a:ext>
                  </a:extLst>
                </a:gridCol>
                <a:gridCol w="375864">
                  <a:extLst>
                    <a:ext uri="{9D8B030D-6E8A-4147-A177-3AD203B41FA5}">
                      <a16:colId xmlns:a16="http://schemas.microsoft.com/office/drawing/2014/main" val="20014"/>
                    </a:ext>
                  </a:extLst>
                </a:gridCol>
                <a:gridCol w="364911">
                  <a:extLst>
                    <a:ext uri="{9D8B030D-6E8A-4147-A177-3AD203B41FA5}">
                      <a16:colId xmlns:a16="http://schemas.microsoft.com/office/drawing/2014/main" val="20015"/>
                    </a:ext>
                  </a:extLst>
                </a:gridCol>
                <a:gridCol w="364911">
                  <a:extLst>
                    <a:ext uri="{9D8B030D-6E8A-4147-A177-3AD203B41FA5}">
                      <a16:colId xmlns:a16="http://schemas.microsoft.com/office/drawing/2014/main" val="20016"/>
                    </a:ext>
                  </a:extLst>
                </a:gridCol>
                <a:gridCol w="364911">
                  <a:extLst>
                    <a:ext uri="{9D8B030D-6E8A-4147-A177-3AD203B41FA5}">
                      <a16:colId xmlns:a16="http://schemas.microsoft.com/office/drawing/2014/main" val="20017"/>
                    </a:ext>
                  </a:extLst>
                </a:gridCol>
                <a:gridCol w="364911">
                  <a:extLst>
                    <a:ext uri="{9D8B030D-6E8A-4147-A177-3AD203B41FA5}">
                      <a16:colId xmlns:a16="http://schemas.microsoft.com/office/drawing/2014/main" val="20018"/>
                    </a:ext>
                  </a:extLst>
                </a:gridCol>
                <a:gridCol w="377748">
                  <a:extLst>
                    <a:ext uri="{9D8B030D-6E8A-4147-A177-3AD203B41FA5}">
                      <a16:colId xmlns:a16="http://schemas.microsoft.com/office/drawing/2014/main" val="20019"/>
                    </a:ext>
                  </a:extLst>
                </a:gridCol>
                <a:gridCol w="380999">
                  <a:extLst>
                    <a:ext uri="{9D8B030D-6E8A-4147-A177-3AD203B41FA5}">
                      <a16:colId xmlns:a16="http://schemas.microsoft.com/office/drawing/2014/main" val="20020"/>
                    </a:ext>
                  </a:extLst>
                </a:gridCol>
              </a:tblGrid>
              <a:tr h="482138">
                <a:tc>
                  <a:txBody>
                    <a:bodyPr/>
                    <a:lstStyle/>
                    <a:p>
                      <a:pPr algn="l" rtl="0" fontAlgn="ctr"/>
                      <a:r>
                        <a:rPr lang="tr-TR" sz="1200" b="1" i="0" u="none" strike="noStrike" dirty="0">
                          <a:solidFill>
                            <a:srgbClr val="000000"/>
                          </a:solidFill>
                          <a:effectLst/>
                          <a:latin typeface="Arial" panose="020B0604020202020204" pitchFamily="34" charset="0"/>
                        </a:rPr>
                        <a:t> </a:t>
                      </a:r>
                      <a:r>
                        <a:rPr lang="en-US" sz="1200" b="1" i="0" u="none" strike="noStrike" dirty="0">
                          <a:solidFill>
                            <a:srgbClr val="000000"/>
                          </a:solidFill>
                          <a:effectLst/>
                          <a:latin typeface="Arial" panose="020B0604020202020204" pitchFamily="34" charset="0"/>
                        </a:rPr>
                        <a:t>YILLAR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200</a:t>
                      </a:r>
                      <a:r>
                        <a:rPr lang="en-US" sz="1000" b="1" i="0" u="none" strike="noStrike" dirty="0">
                          <a:solidFill>
                            <a:srgbClr val="000000"/>
                          </a:solidFill>
                          <a:effectLst/>
                          <a:latin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2001</a:t>
                      </a:r>
                      <a:endParaRPr 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200</a:t>
                      </a:r>
                      <a:r>
                        <a:rPr lang="en-US" sz="1000" b="1"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200</a:t>
                      </a:r>
                      <a:r>
                        <a:rPr lang="en-US" sz="1000" b="1" i="0" u="none" strike="noStrike" dirty="0">
                          <a:solidFill>
                            <a:srgbClr val="000000"/>
                          </a:solidFill>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200</a:t>
                      </a:r>
                      <a:r>
                        <a:rPr lang="en-US" sz="1000" b="1" i="0" u="none" strike="noStrike" dirty="0">
                          <a:solidFill>
                            <a:srgbClr val="000000"/>
                          </a:solidFill>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200</a:t>
                      </a:r>
                      <a:r>
                        <a:rPr lang="en-US" sz="1000" b="1" i="0" u="none" strike="noStrike" dirty="0">
                          <a:solidFill>
                            <a:srgbClr val="000000"/>
                          </a:solidFill>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2006</a:t>
                      </a:r>
                      <a:endParaRPr 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200</a:t>
                      </a:r>
                      <a:r>
                        <a:rPr lang="en-US" sz="1000" b="1" i="0" u="none" strike="noStrike" dirty="0">
                          <a:solidFill>
                            <a:srgbClr val="000000"/>
                          </a:solidFill>
                          <a:effectLst/>
                          <a:latin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200</a:t>
                      </a:r>
                      <a:r>
                        <a:rPr lang="en-US" sz="1000" b="1" i="0" u="none" strike="noStrike" dirty="0">
                          <a:solidFill>
                            <a:srgbClr val="000000"/>
                          </a:solidFill>
                          <a:effectLst/>
                          <a:latin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2009</a:t>
                      </a:r>
                      <a:endParaRPr 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a:t>
                      </a:r>
                      <a:r>
                        <a:rPr lang="en-US" sz="1000" b="1" i="0" u="none" strike="noStrike" dirty="0">
                          <a:solidFill>
                            <a:srgbClr val="000000"/>
                          </a:solidFill>
                          <a:effectLst/>
                          <a:latin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a:t>
                      </a:r>
                      <a:r>
                        <a:rPr lang="en-US" sz="1000" b="1" i="0" u="none" strike="noStrike" dirty="0">
                          <a:solidFill>
                            <a:srgbClr val="000000"/>
                          </a:solidFill>
                          <a:effectLst/>
                          <a:latin typeface="Arial" panose="020B0604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a:t>
                      </a:r>
                      <a:r>
                        <a:rPr lang="en-US" sz="1000" b="1" i="0" u="none" strike="noStrike" dirty="0">
                          <a:solidFill>
                            <a:srgbClr val="000000"/>
                          </a:solidFill>
                          <a:effectLst/>
                          <a:latin typeface="Arial" panose="020B0604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a:t>
                      </a:r>
                      <a:r>
                        <a:rPr lang="en-US" sz="1000" b="1" i="0" u="none" strike="noStrike" dirty="0">
                          <a:solidFill>
                            <a:srgbClr val="000000"/>
                          </a:solidFill>
                          <a:effectLst/>
                          <a:latin typeface="Arial" panose="020B0604020202020204" pitchFamily="34"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a:t>
                      </a:r>
                      <a:r>
                        <a:rPr lang="en-US" sz="1000" b="1" i="0" u="none" strike="noStrike" dirty="0">
                          <a:solidFill>
                            <a:srgbClr val="000000"/>
                          </a:solidFill>
                          <a:effectLst/>
                          <a:latin typeface="Arial" panose="020B0604020202020204" pitchFamily="34"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a:t>
                      </a:r>
                      <a:r>
                        <a:rPr lang="en-US" sz="1000" b="1" i="0" u="none" strike="noStrike" dirty="0">
                          <a:solidFill>
                            <a:srgbClr val="000000"/>
                          </a:solidFill>
                          <a:effectLst/>
                          <a:latin typeface="Arial" panose="020B060402020202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a:t>
                      </a:r>
                      <a:r>
                        <a:rPr lang="en-US" sz="1000" b="1" i="0" u="none" strike="noStrike" dirty="0">
                          <a:solidFill>
                            <a:srgbClr val="000000"/>
                          </a:solidFill>
                          <a:effectLst/>
                          <a:latin typeface="Arial" panose="020B0604020202020204" pitchFamily="34"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rtl="0" fontAlgn="ctr"/>
                      <a:r>
                        <a:rPr lang="tr-TR" sz="1000" b="1" i="0" u="none" strike="noStrike" dirty="0">
                          <a:solidFill>
                            <a:srgbClr val="000000"/>
                          </a:solidFill>
                          <a:effectLst/>
                          <a:latin typeface="Arial" panose="020B0604020202020204" pitchFamily="34" charset="0"/>
                        </a:rPr>
                        <a:t>20</a:t>
                      </a:r>
                      <a:r>
                        <a:rPr lang="en-US" sz="1000" b="1" i="0" u="none" strike="noStrike" dirty="0">
                          <a:solidFill>
                            <a:srgbClr val="000000"/>
                          </a:solidFill>
                          <a:effectLst/>
                          <a:latin typeface="Arial" panose="020B060402020202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tr-TR" sz="1000" b="1" i="0" u="none" strike="noStrike" dirty="0">
                          <a:solidFill>
                            <a:srgbClr val="000000"/>
                          </a:solidFill>
                          <a:effectLst/>
                          <a:latin typeface="Arial" panose="020B0604020202020204" pitchFamily="34" charset="0"/>
                        </a:rPr>
                        <a:t>20</a:t>
                      </a:r>
                      <a:r>
                        <a:rPr lang="en-US" sz="1000" b="1" i="0" u="none" strike="noStrike" dirty="0">
                          <a:solidFill>
                            <a:srgbClr val="000000"/>
                          </a:solidFill>
                          <a:effectLst/>
                          <a:latin typeface="Arial" panose="020B0604020202020204" pitchFamily="34"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tr-TR" sz="1000" b="1" i="0" u="none" strike="noStrike" dirty="0">
                          <a:solidFill>
                            <a:srgbClr val="000000"/>
                          </a:solidFill>
                          <a:effectLst/>
                          <a:latin typeface="Arial" panose="020B0604020202020204" pitchFamily="34" charset="0"/>
                        </a:rPr>
                        <a:t>2019</a:t>
                      </a:r>
                      <a:endParaRPr 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04994">
                <a:tc>
                  <a:txBody>
                    <a:bodyPr/>
                    <a:lstStyle/>
                    <a:p>
                      <a:pPr algn="l" fontAlgn="ctr"/>
                      <a:r>
                        <a:rPr lang="en-US" sz="1200" b="1" i="0" u="none" strike="noStrike" dirty="0">
                          <a:solidFill>
                            <a:srgbClr val="000000"/>
                          </a:solidFill>
                          <a:effectLst/>
                          <a:latin typeface="Calibri" panose="020F0502020204030204" pitchFamily="34" charset="0"/>
                        </a:rPr>
                        <a:t>SERAMİK KAPLAMA MALZEMELERİ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Arial" panose="020B0604020202020204" pitchFamily="34" charset="0"/>
                        </a:rPr>
                        <a:t>156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168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199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309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310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311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355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384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277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478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531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590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606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599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501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512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55</a:t>
                      </a:r>
                      <a:r>
                        <a:rPr lang="tr-TR" sz="1100" b="0" i="0" u="none" strike="noStrike" dirty="0">
                          <a:solidFill>
                            <a:schemeClr val="tx1"/>
                          </a:solidFill>
                          <a:effectLst/>
                          <a:latin typeface="Arial" panose="020B0604020202020204" pitchFamily="34" charset="0"/>
                        </a:rPr>
                        <a:t>2</a:t>
                      </a:r>
                      <a:endParaRPr lang="en-US" sz="1100" b="0" i="0" u="none" strike="noStrike" dirty="0">
                        <a:solidFill>
                          <a:schemeClr val="tx1"/>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599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100" b="1" i="0" u="none" strike="noStrike" dirty="0">
                          <a:solidFill>
                            <a:srgbClr val="FF0000"/>
                          </a:solidFill>
                          <a:effectLst/>
                          <a:latin typeface="Arial" panose="020B0604020202020204" pitchFamily="34" charset="0"/>
                        </a:rPr>
                        <a:t>665</a:t>
                      </a:r>
                      <a:endParaRPr lang="en-US" sz="1100" b="1" i="0" u="none" strike="noStrike" dirty="0">
                        <a:solidFill>
                          <a:srgbClr val="FF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04994">
                <a:tc>
                  <a:txBody>
                    <a:bodyPr/>
                    <a:lstStyle/>
                    <a:p>
                      <a:pPr algn="l" fontAlgn="ctr"/>
                      <a:r>
                        <a:rPr lang="en-US" sz="1200" b="1" i="0" u="none" strike="noStrike" dirty="0">
                          <a:solidFill>
                            <a:srgbClr val="000000"/>
                          </a:solidFill>
                          <a:effectLst/>
                          <a:latin typeface="Calibri" panose="020F0502020204030204" pitchFamily="34" charset="0"/>
                        </a:rPr>
                        <a:t>SERAMİK SAĞLIK GEREÇLERİ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chemeClr val="tx1"/>
                          </a:solidFill>
                          <a:effectLst/>
                          <a:latin typeface="Arial" panose="020B0604020202020204" pitchFamily="34" charset="0"/>
                        </a:rPr>
                        <a:t>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79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97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184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197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204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180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160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182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188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204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198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212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259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100" b="1" i="0" u="none" strike="noStrike" dirty="0">
                          <a:solidFill>
                            <a:srgbClr val="FF0000"/>
                          </a:solidFill>
                          <a:effectLst/>
                          <a:latin typeface="Arial" panose="020B0604020202020204" pitchFamily="34" charset="0"/>
                        </a:rPr>
                        <a:t>272</a:t>
                      </a:r>
                      <a:endParaRPr lang="en-US" sz="1100" b="1" i="0" u="none" strike="noStrike" dirty="0">
                        <a:solidFill>
                          <a:srgbClr val="FF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04994">
                <a:tc>
                  <a:txBody>
                    <a:bodyPr/>
                    <a:lstStyle/>
                    <a:p>
                      <a:pPr algn="l" fontAlgn="ctr"/>
                      <a:r>
                        <a:rPr lang="en-US" sz="1200" b="1" i="0" u="none" strike="noStrike" dirty="0">
                          <a:solidFill>
                            <a:srgbClr val="000000"/>
                          </a:solidFill>
                          <a:effectLst/>
                          <a:latin typeface="Calibri" panose="020F0502020204030204" pitchFamily="34" charset="0"/>
                        </a:rPr>
                        <a:t>PORSELEN SOFRA VE MUTFAK EŞYASI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chemeClr val="tx1"/>
                          </a:solidFill>
                          <a:effectLst/>
                          <a:latin typeface="Arial" panose="020B0604020202020204"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33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74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66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80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81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100" b="1" i="0" u="none" strike="noStrike" dirty="0">
                          <a:solidFill>
                            <a:srgbClr val="FF0000"/>
                          </a:solidFill>
                          <a:effectLst/>
                          <a:latin typeface="Arial" panose="020B0604020202020204" pitchFamily="34" charset="0"/>
                        </a:rPr>
                        <a:t>84</a:t>
                      </a:r>
                      <a:endParaRPr lang="en-US" sz="1100" b="1" i="0" u="none" strike="noStrike" dirty="0">
                        <a:solidFill>
                          <a:srgbClr val="FF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04994">
                <a:tc>
                  <a:txBody>
                    <a:bodyPr/>
                    <a:lstStyle/>
                    <a:p>
                      <a:pPr algn="l" fontAlgn="ctr"/>
                      <a:r>
                        <a:rPr lang="es-ES" sz="1200" b="1" i="0" u="none" strike="noStrike" dirty="0">
                          <a:solidFill>
                            <a:srgbClr val="000000"/>
                          </a:solidFill>
                          <a:effectLst/>
                          <a:latin typeface="Calibri" panose="020F0502020204030204" pitchFamily="34" charset="0"/>
                        </a:rPr>
                        <a:t>SERAMİK SOFRA VE MUTFAK EŞYASI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chemeClr val="tx1"/>
                          </a:solidFill>
                          <a:effectLst/>
                          <a:latin typeface="Arial" panose="020B060402020202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100" b="1" i="0" u="none" strike="noStrike" dirty="0">
                          <a:solidFill>
                            <a:srgbClr val="FF0000"/>
                          </a:solidFill>
                          <a:effectLst/>
                          <a:latin typeface="Arial" panose="020B0604020202020204" pitchFamily="34" charset="0"/>
                        </a:rPr>
                        <a:t>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04994">
                <a:tc>
                  <a:txBody>
                    <a:bodyPr/>
                    <a:lstStyle/>
                    <a:p>
                      <a:pPr algn="l" fontAlgn="ctr"/>
                      <a:r>
                        <a:rPr lang="en-US" sz="1200" b="1" i="0" u="none" strike="noStrike" dirty="0">
                          <a:solidFill>
                            <a:srgbClr val="000000"/>
                          </a:solidFill>
                          <a:effectLst/>
                          <a:latin typeface="Calibri" panose="020F0502020204030204" pitchFamily="34" charset="0"/>
                        </a:rPr>
                        <a:t>REFRAKTERLER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chemeClr val="tx1"/>
                          </a:solidFill>
                          <a:effectLst/>
                          <a:latin typeface="Arial" panose="020B0604020202020204" pitchFamily="34" charset="0"/>
                        </a:rPr>
                        <a:t>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89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115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112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141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144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160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161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121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116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132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chemeClr val="tx1"/>
                          </a:solidFill>
                          <a:effectLst/>
                          <a:latin typeface="Arial" panose="020B0604020202020204" pitchFamily="34" charset="0"/>
                        </a:rPr>
                        <a:t>172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100" b="0" i="0" u="none" strike="noStrike" dirty="0">
                          <a:solidFill>
                            <a:srgbClr val="000000"/>
                          </a:solidFill>
                          <a:effectLst/>
                          <a:latin typeface="Arial" panose="020B0604020202020204" pitchFamily="34" charset="0"/>
                        </a:rPr>
                        <a:t>156</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04994">
                <a:tc>
                  <a:txBody>
                    <a:bodyPr/>
                    <a:lstStyle/>
                    <a:p>
                      <a:pPr algn="l" fontAlgn="ctr"/>
                      <a:r>
                        <a:rPr lang="en-US" sz="1200" b="1" i="0" u="none" strike="noStrike" dirty="0">
                          <a:solidFill>
                            <a:srgbClr val="000000"/>
                          </a:solidFill>
                          <a:effectLst/>
                          <a:latin typeface="Calibri" panose="020F0502020204030204" pitchFamily="34" charset="0"/>
                        </a:rPr>
                        <a:t>SERAMİK SÜS EŞYASI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chemeClr val="tx1"/>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100" b="1" i="0" u="none" strike="noStrike" dirty="0">
                          <a:solidFill>
                            <a:srgbClr val="000000"/>
                          </a:solidFill>
                          <a:effectLst/>
                          <a:latin typeface="Arial" panose="020B0604020202020204" pitchFamily="34" charset="0"/>
                        </a:rPr>
                        <a:t>6</a:t>
                      </a:r>
                      <a:endParaRPr lang="en-US" sz="1100" b="1"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04994">
                <a:tc>
                  <a:txBody>
                    <a:bodyPr/>
                    <a:lstStyle/>
                    <a:p>
                      <a:pPr algn="l" fontAlgn="ctr"/>
                      <a:r>
                        <a:rPr lang="en-US" sz="1200" b="1" i="0" u="none" strike="noStrike" dirty="0">
                          <a:solidFill>
                            <a:srgbClr val="000000"/>
                          </a:solidFill>
                          <a:effectLst/>
                          <a:latin typeface="Calibri" panose="020F0502020204030204" pitchFamily="34" charset="0"/>
                        </a:rPr>
                        <a:t>TUĞLA VE KİREMİTLER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chemeClr val="tx1"/>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100" b="1" i="0" u="none" strike="noStrike" dirty="0">
                          <a:solidFill>
                            <a:srgbClr val="000000"/>
                          </a:solidFill>
                          <a:effectLst/>
                          <a:latin typeface="Arial" panose="020B0604020202020204"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04994">
                <a:tc>
                  <a:txBody>
                    <a:bodyPr/>
                    <a:lstStyle/>
                    <a:p>
                      <a:pPr algn="l" fontAlgn="ctr"/>
                      <a:r>
                        <a:rPr lang="en-US" sz="1200" b="1" i="0" u="none" strike="noStrike" dirty="0">
                          <a:solidFill>
                            <a:srgbClr val="000000"/>
                          </a:solidFill>
                          <a:effectLst/>
                          <a:latin typeface="Calibri" panose="020F0502020204030204" pitchFamily="34" charset="0"/>
                        </a:rPr>
                        <a:t>DİĞER SERAMİK MAMULLERİ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chemeClr val="tx1"/>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chemeClr val="tx1"/>
                          </a:solidFill>
                          <a:effectLst/>
                          <a:latin typeface="Arial" panose="020B0604020202020204"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chemeClr val="tx1"/>
                          </a:solidFill>
                          <a:effectLst/>
                          <a:latin typeface="Arial" panose="020B0604020202020204"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chemeClr val="tx1"/>
                          </a:solidFill>
                          <a:effectLst/>
                          <a:latin typeface="Arial" panose="020B060402020202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tr-TR" sz="1100" b="0" i="0" u="none" strike="noStrike" dirty="0">
                          <a:solidFill>
                            <a:srgbClr val="000000"/>
                          </a:solidFill>
                          <a:effectLst/>
                          <a:latin typeface="Arial" panose="020B0604020202020204" pitchFamily="34" charset="0"/>
                        </a:rPr>
                        <a:t>5</a:t>
                      </a:r>
                      <a:endParaRPr lang="en-US" sz="1100" b="0" i="0" u="none" strike="noStrike" dirty="0">
                        <a:solidFill>
                          <a:srgbClr val="00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04994">
                <a:tc>
                  <a:txBody>
                    <a:bodyPr/>
                    <a:lstStyle/>
                    <a:p>
                      <a:pPr algn="l" fontAlgn="ctr"/>
                      <a:r>
                        <a:rPr lang="en-US" sz="1200" b="1" i="0" u="none" strike="noStrike" dirty="0">
                          <a:solidFill>
                            <a:srgbClr val="000000"/>
                          </a:solidFill>
                          <a:effectLst/>
                          <a:latin typeface="Calibri" panose="020F0502020204030204" pitchFamily="34" charset="0"/>
                        </a:rPr>
                        <a:t>TOPLAM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chemeClr val="tx1"/>
                          </a:solidFill>
                          <a:effectLst/>
                          <a:latin typeface="Arial" panose="020B0604020202020204" pitchFamily="34" charset="0"/>
                        </a:rPr>
                        <a:t>250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a:solidFill>
                            <a:schemeClr val="tx1"/>
                          </a:solidFill>
                          <a:effectLst/>
                          <a:latin typeface="Arial" panose="020B0604020202020204" pitchFamily="34" charset="0"/>
                        </a:rPr>
                        <a:t>299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a:solidFill>
                            <a:schemeClr val="tx1"/>
                          </a:solidFill>
                          <a:effectLst/>
                          <a:latin typeface="Arial" panose="020B0604020202020204" pitchFamily="34" charset="0"/>
                        </a:rPr>
                        <a:t>352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a:solidFill>
                            <a:schemeClr val="tx1"/>
                          </a:solidFill>
                          <a:effectLst/>
                          <a:latin typeface="Arial" panose="020B0604020202020204" pitchFamily="34" charset="0"/>
                        </a:rPr>
                        <a:t>453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chemeClr val="tx1"/>
                          </a:solidFill>
                          <a:effectLst/>
                          <a:latin typeface="Arial" panose="020B0604020202020204" pitchFamily="34" charset="0"/>
                        </a:rPr>
                        <a:t>574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chemeClr val="tx1"/>
                          </a:solidFill>
                          <a:effectLst/>
                          <a:latin typeface="Arial" panose="020B0604020202020204" pitchFamily="34" charset="0"/>
                        </a:rPr>
                        <a:t>606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a:solidFill>
                            <a:schemeClr val="tx1"/>
                          </a:solidFill>
                          <a:effectLst/>
                          <a:latin typeface="Arial" panose="020B0604020202020204" pitchFamily="34" charset="0"/>
                        </a:rPr>
                        <a:t>632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chemeClr val="tx1"/>
                          </a:solidFill>
                          <a:effectLst/>
                          <a:latin typeface="Arial" panose="020B0604020202020204" pitchFamily="34" charset="0"/>
                        </a:rPr>
                        <a:t>735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chemeClr val="tx1"/>
                          </a:solidFill>
                          <a:effectLst/>
                          <a:latin typeface="Arial" panose="020B0604020202020204" pitchFamily="34" charset="0"/>
                        </a:rPr>
                        <a:t>781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chemeClr val="tx1"/>
                          </a:solidFill>
                          <a:effectLst/>
                          <a:latin typeface="Arial" panose="020B0604020202020204" pitchFamily="34" charset="0"/>
                        </a:rPr>
                        <a:t>611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chemeClr val="tx1"/>
                          </a:solidFill>
                          <a:effectLst/>
                          <a:latin typeface="Arial" panose="020B0604020202020204" pitchFamily="34" charset="0"/>
                        </a:rPr>
                        <a:t>853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chemeClr val="tx1"/>
                          </a:solidFill>
                          <a:effectLst/>
                          <a:latin typeface="Arial" panose="020B0604020202020204" pitchFamily="34" charset="0"/>
                        </a:rPr>
                        <a:t>964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chemeClr val="tx1"/>
                          </a:solidFill>
                          <a:effectLst/>
                          <a:latin typeface="Arial" panose="020B0604020202020204" pitchFamily="34" charset="0"/>
                        </a:rPr>
                        <a:t>1.022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chemeClr val="tx1"/>
                          </a:solidFill>
                          <a:effectLst/>
                          <a:latin typeface="Arial" panose="020B0604020202020204" pitchFamily="34" charset="0"/>
                        </a:rPr>
                        <a:t>1.076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chemeClr val="tx1"/>
                          </a:solidFill>
                          <a:effectLst/>
                          <a:latin typeface="Arial" panose="020B0604020202020204" pitchFamily="34" charset="0"/>
                        </a:rPr>
                        <a:t>1.104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chemeClr val="tx1"/>
                          </a:solidFill>
                          <a:effectLst/>
                          <a:latin typeface="Arial" panose="020B0604020202020204" pitchFamily="34" charset="0"/>
                        </a:rPr>
                        <a:t>934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chemeClr val="tx1"/>
                          </a:solidFill>
                          <a:effectLst/>
                          <a:latin typeface="Arial" panose="020B0604020202020204" pitchFamily="34" charset="0"/>
                        </a:rPr>
                        <a:t>946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chemeClr val="tx1"/>
                          </a:solidFill>
                          <a:effectLst/>
                          <a:latin typeface="Arial" panose="020B0604020202020204" pitchFamily="34" charset="0"/>
                        </a:rPr>
                        <a:t>1.036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1100" b="1" i="0" u="none" strike="noStrike" dirty="0">
                          <a:solidFill>
                            <a:schemeClr val="tx1"/>
                          </a:solidFill>
                          <a:effectLst/>
                          <a:latin typeface="Arial" panose="020B0604020202020204" pitchFamily="34" charset="0"/>
                        </a:rPr>
                        <a:t>1.159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tr-TR" sz="1100" b="1" i="0" u="none" strike="noStrike" dirty="0">
                          <a:solidFill>
                            <a:srgbClr val="FF0000"/>
                          </a:solidFill>
                          <a:effectLst/>
                          <a:latin typeface="Arial" panose="020B0604020202020204" pitchFamily="34" charset="0"/>
                        </a:rPr>
                        <a:t>1.225</a:t>
                      </a:r>
                      <a:endParaRPr lang="en-US" sz="1100" b="1" i="0" u="none" strike="noStrike" dirty="0">
                        <a:solidFill>
                          <a:srgbClr val="FF0000"/>
                        </a:solidFill>
                        <a:effectLst/>
                        <a:latin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bl>
          </a:graphicData>
        </a:graphic>
      </p:graphicFrame>
      <p:sp>
        <p:nvSpPr>
          <p:cNvPr id="4" name="Altbilgi Yer Tutucusu 3"/>
          <p:cNvSpPr>
            <a:spLocks noGrp="1"/>
          </p:cNvSpPr>
          <p:nvPr>
            <p:ph type="ftr" sz="quarter" idx="11"/>
          </p:nvPr>
        </p:nvSpPr>
        <p:spPr>
          <a:xfrm>
            <a:off x="3200401" y="6280411"/>
            <a:ext cx="2895600" cy="365125"/>
          </a:xfrm>
        </p:spPr>
        <p:txBody>
          <a:bodyPr/>
          <a:lstStyle/>
          <a:p>
            <a:r>
              <a:rPr lang="en-US" dirty="0"/>
              <a:t>12 MAYIS 2020</a:t>
            </a:r>
          </a:p>
        </p:txBody>
      </p:sp>
      <p:sp>
        <p:nvSpPr>
          <p:cNvPr id="7" name="TextBox 6">
            <a:extLst>
              <a:ext uri="{FF2B5EF4-FFF2-40B4-BE49-F238E27FC236}">
                <a16:creationId xmlns:a16="http://schemas.microsoft.com/office/drawing/2014/main" id="{B958A946-1EA2-425E-8D06-DE79CCD874E4}"/>
              </a:ext>
            </a:extLst>
          </p:cNvPr>
          <p:cNvSpPr txBox="1"/>
          <p:nvPr/>
        </p:nvSpPr>
        <p:spPr>
          <a:xfrm>
            <a:off x="205147" y="5862808"/>
            <a:ext cx="8806878" cy="338554"/>
          </a:xfrm>
          <a:prstGeom prst="rect">
            <a:avLst/>
          </a:prstGeom>
          <a:noFill/>
        </p:spPr>
        <p:txBody>
          <a:bodyPr wrap="square" rtlCol="0">
            <a:spAutoFit/>
          </a:bodyPr>
          <a:lstStyle/>
          <a:p>
            <a:pPr algn="ctr"/>
            <a:r>
              <a:rPr lang="tr-TR" sz="1600" b="1" dirty="0">
                <a:latin typeface="+mj-lt"/>
                <a:cs typeface="Times New Roman" panose="02020603050405020304" pitchFamily="18" charset="0"/>
              </a:rPr>
              <a:t>SKM</a:t>
            </a:r>
            <a:r>
              <a:rPr lang="en-US" sz="1600" b="1" dirty="0">
                <a:latin typeface="+mj-lt"/>
                <a:cs typeface="Times New Roman" panose="02020603050405020304" pitchFamily="18" charset="0"/>
              </a:rPr>
              <a:t>, </a:t>
            </a:r>
            <a:r>
              <a:rPr lang="tr-TR" sz="1600" b="1" dirty="0">
                <a:latin typeface="+mj-lt"/>
                <a:cs typeface="Times New Roman" panose="02020603050405020304" pitchFamily="18" charset="0"/>
              </a:rPr>
              <a:t>SSG</a:t>
            </a:r>
            <a:r>
              <a:rPr lang="en-US" sz="1600" b="1" dirty="0">
                <a:latin typeface="+mj-lt"/>
                <a:cs typeface="Times New Roman" panose="02020603050405020304" pitchFamily="18" charset="0"/>
              </a:rPr>
              <a:t> </a:t>
            </a:r>
            <a:r>
              <a:rPr lang="en-US" sz="1600" b="1" dirty="0" err="1">
                <a:latin typeface="+mj-lt"/>
                <a:cs typeface="Times New Roman" panose="02020603050405020304" pitchFamily="18" charset="0"/>
              </a:rPr>
              <a:t>ve</a:t>
            </a:r>
            <a:r>
              <a:rPr lang="en-US" sz="1600" b="1" dirty="0">
                <a:latin typeface="+mj-lt"/>
                <a:cs typeface="Times New Roman" panose="02020603050405020304" pitchFamily="18" charset="0"/>
              </a:rPr>
              <a:t> </a:t>
            </a:r>
            <a:r>
              <a:rPr lang="en-US" sz="1600" b="1" dirty="0" err="1">
                <a:latin typeface="+mj-lt"/>
                <a:cs typeface="Times New Roman" panose="02020603050405020304" pitchFamily="18" charset="0"/>
              </a:rPr>
              <a:t>sofra</a:t>
            </a:r>
            <a:r>
              <a:rPr lang="en-US" sz="1600" b="1" dirty="0">
                <a:latin typeface="+mj-lt"/>
                <a:cs typeface="Times New Roman" panose="02020603050405020304" pitchFamily="18" charset="0"/>
              </a:rPr>
              <a:t> </a:t>
            </a:r>
            <a:r>
              <a:rPr lang="en-US" sz="1600" b="1" dirty="0" err="1">
                <a:latin typeface="+mj-lt"/>
                <a:cs typeface="Times New Roman" panose="02020603050405020304" pitchFamily="18" charset="0"/>
              </a:rPr>
              <a:t>eşyalarında</a:t>
            </a:r>
            <a:r>
              <a:rPr lang="en-US" sz="1600" b="1" dirty="0">
                <a:latin typeface="+mj-lt"/>
                <a:cs typeface="Times New Roman" panose="02020603050405020304" pitchFamily="18" charset="0"/>
              </a:rPr>
              <a:t> </a:t>
            </a:r>
            <a:r>
              <a:rPr lang="tr-TR" sz="1600" b="1" dirty="0">
                <a:latin typeface="+mj-lt"/>
                <a:cs typeface="Times New Roman" panose="02020603050405020304" pitchFamily="18" charset="0"/>
              </a:rPr>
              <a:t>son 20 yılın en yüksek ihracatı 2019 yılında kaydedilmiştir. </a:t>
            </a:r>
            <a:endParaRPr lang="tr-TR"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138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26"/>
            <a:ext cx="9144000" cy="6856549"/>
          </a:xfrm>
          <a:prstGeom prst="rect">
            <a:avLst/>
          </a:prstGeom>
        </p:spPr>
      </p:pic>
      <p:sp>
        <p:nvSpPr>
          <p:cNvPr id="2" name="TextBox 1"/>
          <p:cNvSpPr txBox="1"/>
          <p:nvPr/>
        </p:nvSpPr>
        <p:spPr>
          <a:xfrm>
            <a:off x="6397663" y="6312282"/>
            <a:ext cx="1542666" cy="307777"/>
          </a:xfrm>
          <a:prstGeom prst="rect">
            <a:avLst/>
          </a:prstGeom>
          <a:noFill/>
        </p:spPr>
        <p:txBody>
          <a:bodyPr wrap="none" rtlCol="0">
            <a:spAutoFit/>
          </a:bodyPr>
          <a:lstStyle/>
          <a:p>
            <a:r>
              <a:rPr lang="tr-TR" sz="1400" i="1" dirty="0"/>
              <a:t>Kaynak: </a:t>
            </a:r>
            <a:r>
              <a:rPr lang="tr-TR" sz="1400" i="1" dirty="0" err="1"/>
              <a:t>Trademap</a:t>
            </a:r>
            <a:endParaRPr lang="tr-TR" sz="1400" i="1" dirty="0"/>
          </a:p>
        </p:txBody>
      </p:sp>
      <p:sp>
        <p:nvSpPr>
          <p:cNvPr id="5" name="Footer Placeholder 4"/>
          <p:cNvSpPr>
            <a:spLocks noGrp="1"/>
          </p:cNvSpPr>
          <p:nvPr>
            <p:ph type="ftr" sz="quarter" idx="11"/>
          </p:nvPr>
        </p:nvSpPr>
        <p:spPr>
          <a:xfrm>
            <a:off x="3124200" y="6550241"/>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a:xfrm>
            <a:off x="6902097" y="6520832"/>
            <a:ext cx="2133600" cy="365125"/>
          </a:xfrm>
        </p:spPr>
        <p:txBody>
          <a:bodyPr/>
          <a:lstStyle/>
          <a:p>
            <a:fld id="{3F602937-E099-AA4F-9058-3F48D7586F09}" type="slidenum">
              <a:rPr lang="en-US" smtClean="0"/>
              <a:t>30</a:t>
            </a:fld>
            <a:endParaRPr lang="en-US" dirty="0"/>
          </a:p>
        </p:txBody>
      </p:sp>
      <p:sp>
        <p:nvSpPr>
          <p:cNvPr id="13" name="TextBox 12"/>
          <p:cNvSpPr txBox="1"/>
          <p:nvPr/>
        </p:nvSpPr>
        <p:spPr>
          <a:xfrm>
            <a:off x="1409700" y="600782"/>
            <a:ext cx="7172325" cy="388696"/>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FRANSA PAZARINDA SKM İHRAÇ BİRİM FİYATLARI (2019)</a:t>
            </a:r>
          </a:p>
        </p:txBody>
      </p:sp>
      <p:graphicFrame>
        <p:nvGraphicFramePr>
          <p:cNvPr id="8" name="Nesne 7"/>
          <p:cNvGraphicFramePr>
            <a:graphicFrameLocks noChangeAspect="1"/>
          </p:cNvGraphicFramePr>
          <p:nvPr>
            <p:extLst>
              <p:ext uri="{D42A27DB-BD31-4B8C-83A1-F6EECF244321}">
                <p14:modId xmlns:p14="http://schemas.microsoft.com/office/powerpoint/2010/main" val="2106364901"/>
              </p:ext>
            </p:extLst>
          </p:nvPr>
        </p:nvGraphicFramePr>
        <p:xfrm>
          <a:off x="1250368" y="1442755"/>
          <a:ext cx="6874943" cy="1619099"/>
        </p:xfrm>
        <a:graphic>
          <a:graphicData uri="http://schemas.openxmlformats.org/presentationml/2006/ole">
            <mc:AlternateContent xmlns:mc="http://schemas.openxmlformats.org/markup-compatibility/2006">
              <mc:Choice xmlns:v="urn:schemas-microsoft-com:vml" Requires="v">
                <p:oleObj spid="_x0000_s10269" name="Çalışma Sayfası" r:id="rId4" imgW="5257791" imgH="1238305" progId="Excel.Sheet.12">
                  <p:embed/>
                </p:oleObj>
              </mc:Choice>
              <mc:Fallback>
                <p:oleObj name="Çalışma Sayfası" r:id="rId4" imgW="5257791" imgH="1238305" progId="Excel.Sheet.12">
                  <p:embed/>
                  <p:pic>
                    <p:nvPicPr>
                      <p:cNvPr id="0" name=""/>
                      <p:cNvPicPr/>
                      <p:nvPr/>
                    </p:nvPicPr>
                    <p:blipFill>
                      <a:blip r:embed="rId5"/>
                      <a:stretch>
                        <a:fillRect/>
                      </a:stretch>
                    </p:blipFill>
                    <p:spPr>
                      <a:xfrm>
                        <a:off x="1250368" y="1442755"/>
                        <a:ext cx="6874943" cy="1619099"/>
                      </a:xfrm>
                      <a:prstGeom prst="rect">
                        <a:avLst/>
                      </a:prstGeom>
                    </p:spPr>
                  </p:pic>
                </p:oleObj>
              </mc:Fallback>
            </mc:AlternateContent>
          </a:graphicData>
        </a:graphic>
      </p:graphicFrame>
      <p:pic>
        <p:nvPicPr>
          <p:cNvPr id="9" name="Resim 8"/>
          <p:cNvPicPr>
            <a:picLocks noChangeAspect="1"/>
          </p:cNvPicPr>
          <p:nvPr/>
        </p:nvPicPr>
        <p:blipFill>
          <a:blip r:embed="rId6"/>
          <a:stretch>
            <a:fillRect/>
          </a:stretch>
        </p:blipFill>
        <p:spPr>
          <a:xfrm>
            <a:off x="1250368" y="3609155"/>
            <a:ext cx="6785950" cy="1600154"/>
          </a:xfrm>
          <a:prstGeom prst="rect">
            <a:avLst/>
          </a:prstGeom>
        </p:spPr>
      </p:pic>
    </p:spTree>
    <p:extLst>
      <p:ext uri="{BB962C8B-B14F-4D97-AF65-F5344CB8AC3E}">
        <p14:creationId xmlns:p14="http://schemas.microsoft.com/office/powerpoint/2010/main" val="1205082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AIB_SUNUM_ARKAPLAN_CIMENTO+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6" name="TextBox 5"/>
          <p:cNvSpPr txBox="1"/>
          <p:nvPr/>
        </p:nvSpPr>
        <p:spPr>
          <a:xfrm>
            <a:off x="544512" y="3244850"/>
            <a:ext cx="8054975" cy="2308324"/>
          </a:xfrm>
          <a:prstGeom prst="rect">
            <a:avLst/>
          </a:prstGeom>
          <a:noFill/>
        </p:spPr>
        <p:txBody>
          <a:bodyPr wrap="square" rtlCol="0">
            <a:spAutoFit/>
          </a:bodyPr>
          <a:lstStyle/>
          <a:p>
            <a:pPr algn="ctr"/>
            <a:r>
              <a:rPr lang="tr-TR" sz="3600" b="1" dirty="0">
                <a:solidFill>
                  <a:srgbClr val="AC0000"/>
                </a:solidFill>
                <a:latin typeface="Times New Roman" panose="02020603050405020304" pitchFamily="18" charset="0"/>
                <a:cs typeface="Times New Roman" panose="02020603050405020304" pitchFamily="18" charset="0"/>
              </a:rPr>
              <a:t>DÜNYA SSG</a:t>
            </a:r>
          </a:p>
          <a:p>
            <a:pPr algn="ctr"/>
            <a:r>
              <a:rPr lang="tr-TR" sz="3600" b="1" dirty="0">
                <a:solidFill>
                  <a:srgbClr val="AC0000"/>
                </a:solidFill>
                <a:latin typeface="Times New Roman" panose="02020603050405020304" pitchFamily="18" charset="0"/>
                <a:cs typeface="Times New Roman" panose="02020603050405020304" pitchFamily="18" charset="0"/>
              </a:rPr>
              <a:t>DIŞ TİCARET VERİLERİ</a:t>
            </a:r>
          </a:p>
          <a:p>
            <a:endParaRPr lang="tr-TR" sz="3600" b="1" dirty="0">
              <a:solidFill>
                <a:srgbClr val="AC0000"/>
              </a:solidFill>
              <a:latin typeface="Times New Roman" panose="02020603050405020304" pitchFamily="18" charset="0"/>
              <a:cs typeface="Times New Roman" panose="02020603050405020304" pitchFamily="18" charset="0"/>
            </a:endParaRPr>
          </a:p>
          <a:p>
            <a:endParaRPr lang="tr-TR" sz="3600" b="1" dirty="0">
              <a:solidFill>
                <a:srgbClr val="AC0000"/>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tr-TR"/>
              <a:t>12 MAYIS 2020</a:t>
            </a:r>
            <a:endParaRPr lang="en-US" dirty="0"/>
          </a:p>
        </p:txBody>
      </p:sp>
      <p:sp>
        <p:nvSpPr>
          <p:cNvPr id="3" name="Slide Number Placeholder 2"/>
          <p:cNvSpPr>
            <a:spLocks noGrp="1"/>
          </p:cNvSpPr>
          <p:nvPr>
            <p:ph type="sldNum" sz="quarter" idx="12"/>
          </p:nvPr>
        </p:nvSpPr>
        <p:spPr/>
        <p:txBody>
          <a:bodyPr/>
          <a:lstStyle/>
          <a:p>
            <a:fld id="{3F602937-E099-AA4F-9058-3F48D7586F09}" type="slidenum">
              <a:rPr lang="en-US" smtClean="0"/>
              <a:t>31</a:t>
            </a:fld>
            <a:endParaRPr lang="en-US"/>
          </a:p>
        </p:txBody>
      </p:sp>
    </p:spTree>
    <p:extLst>
      <p:ext uri="{BB962C8B-B14F-4D97-AF65-F5344CB8AC3E}">
        <p14:creationId xmlns:p14="http://schemas.microsoft.com/office/powerpoint/2010/main" val="283061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554651"/>
            <a:ext cx="7172325" cy="388696"/>
          </a:xfrm>
          <a:prstGeom prst="rect">
            <a:avLst/>
          </a:prstGeom>
          <a:noFill/>
        </p:spPr>
        <p:txBody>
          <a:bodyPr wrap="square" rtlCol="0">
            <a:spAutoFit/>
          </a:bodyPr>
          <a:lstStyle/>
          <a:p>
            <a:pPr>
              <a:lnSpc>
                <a:spcPct val="107000"/>
              </a:lnSpc>
            </a:pPr>
            <a:r>
              <a:rPr lang="tr-TR" b="1" dirty="0">
                <a:solidFill>
                  <a:srgbClr val="FF0000"/>
                </a:solidFill>
              </a:rPr>
              <a:t>DÜNYA SSG İHRACATINDA İLK 10 ÜLKE </a:t>
            </a:r>
            <a:r>
              <a:rPr lang="tr-TR" b="1">
                <a:solidFill>
                  <a:srgbClr val="FF0000"/>
                </a:solidFill>
              </a:rPr>
              <a:t>(Milyon </a:t>
            </a:r>
            <a:r>
              <a:rPr lang="tr-TR" b="1" dirty="0">
                <a:solidFill>
                  <a:srgbClr val="FF0000"/>
                </a:solidFill>
              </a:rPr>
              <a:t>$)</a:t>
            </a:r>
            <a:endParaRPr lang="tr-TR" b="1" dirty="0">
              <a:solidFill>
                <a:srgbClr val="FF0000"/>
              </a:solidFill>
              <a:ea typeface="Calibri" panose="020F0502020204030204" pitchFamily="34" charset="0"/>
              <a:cs typeface="Times New Roman" panose="02020603050405020304" pitchFamily="18" charset="0"/>
            </a:endParaRPr>
          </a:p>
        </p:txBody>
      </p:sp>
      <p:sp>
        <p:nvSpPr>
          <p:cNvPr id="2" name="TextBox 1"/>
          <p:cNvSpPr txBox="1"/>
          <p:nvPr/>
        </p:nvSpPr>
        <p:spPr>
          <a:xfrm>
            <a:off x="6902097" y="6366943"/>
            <a:ext cx="1542666" cy="307777"/>
          </a:xfrm>
          <a:prstGeom prst="rect">
            <a:avLst/>
          </a:prstGeom>
          <a:noFill/>
        </p:spPr>
        <p:txBody>
          <a:bodyPr wrap="none" rtlCol="0">
            <a:spAutoFit/>
          </a:bodyPr>
          <a:lstStyle/>
          <a:p>
            <a:r>
              <a:rPr lang="tr-TR" sz="1400" i="1" dirty="0"/>
              <a:t>Kaynak: Trademap</a:t>
            </a:r>
          </a:p>
        </p:txBody>
      </p:sp>
      <p:sp>
        <p:nvSpPr>
          <p:cNvPr id="5" name="Footer Placeholder 4"/>
          <p:cNvSpPr>
            <a:spLocks noGrp="1"/>
          </p:cNvSpPr>
          <p:nvPr>
            <p:ph type="ftr" sz="quarter" idx="11"/>
          </p:nvPr>
        </p:nvSpPr>
        <p:spPr>
          <a:xfrm>
            <a:off x="3124200" y="6550241"/>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a:xfrm>
            <a:off x="6902097" y="6520832"/>
            <a:ext cx="2133600" cy="365125"/>
          </a:xfrm>
        </p:spPr>
        <p:txBody>
          <a:bodyPr/>
          <a:lstStyle/>
          <a:p>
            <a:fld id="{3F602937-E099-AA4F-9058-3F48D7586F09}" type="slidenum">
              <a:rPr lang="en-US" smtClean="0"/>
              <a:t>32</a:t>
            </a:fld>
            <a:endParaRPr lang="en-US" dirty="0"/>
          </a:p>
        </p:txBody>
      </p:sp>
      <p:sp>
        <p:nvSpPr>
          <p:cNvPr id="19" name="Rectangle 4"/>
          <p:cNvSpPr>
            <a:spLocks noChangeArrowheads="1"/>
          </p:cNvSpPr>
          <p:nvPr/>
        </p:nvSpPr>
        <p:spPr bwMode="auto">
          <a:xfrm>
            <a:off x="301625" y="18339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Rectangle 2"/>
          <p:cNvSpPr>
            <a:spLocks noChangeArrowheads="1"/>
          </p:cNvSpPr>
          <p:nvPr/>
        </p:nvSpPr>
        <p:spPr bwMode="auto">
          <a:xfrm>
            <a:off x="939800" y="1497997"/>
            <a:ext cx="118890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7" name="Resim 6"/>
          <p:cNvPicPr>
            <a:picLocks noChangeAspect="1"/>
          </p:cNvPicPr>
          <p:nvPr/>
        </p:nvPicPr>
        <p:blipFill>
          <a:blip r:embed="rId3"/>
          <a:stretch>
            <a:fillRect/>
          </a:stretch>
        </p:blipFill>
        <p:spPr>
          <a:xfrm>
            <a:off x="664138" y="1316155"/>
            <a:ext cx="8173406" cy="4882814"/>
          </a:xfrm>
          <a:prstGeom prst="rect">
            <a:avLst/>
          </a:prstGeom>
        </p:spPr>
      </p:pic>
    </p:spTree>
    <p:extLst>
      <p:ext uri="{BB962C8B-B14F-4D97-AF65-F5344CB8AC3E}">
        <p14:creationId xmlns:p14="http://schemas.microsoft.com/office/powerpoint/2010/main" val="3782559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554651"/>
            <a:ext cx="7172325" cy="375552"/>
          </a:xfrm>
          <a:prstGeom prst="rect">
            <a:avLst/>
          </a:prstGeom>
          <a:noFill/>
        </p:spPr>
        <p:txBody>
          <a:bodyPr wrap="square" rtlCol="0">
            <a:spAutoFit/>
          </a:bodyPr>
          <a:lstStyle/>
          <a:p>
            <a:pPr>
              <a:lnSpc>
                <a:spcPct val="107000"/>
              </a:lnSpc>
            </a:pPr>
            <a:r>
              <a:rPr lang="tr-TR" b="1" dirty="0">
                <a:solidFill>
                  <a:srgbClr val="FF0000"/>
                </a:solidFill>
              </a:rPr>
              <a:t>DÜNYA SSG İTHALATINDA İLK 10 ÜLKE (Milyon $)</a:t>
            </a:r>
            <a:endParaRPr lang="tr-TR" b="1" dirty="0">
              <a:solidFill>
                <a:srgbClr val="FF0000"/>
              </a:solidFill>
              <a:ea typeface="Calibri" panose="020F0502020204030204" pitchFamily="34" charset="0"/>
              <a:cs typeface="Times New Roman" panose="02020603050405020304" pitchFamily="18" charset="0"/>
            </a:endParaRPr>
          </a:p>
        </p:txBody>
      </p:sp>
      <p:sp>
        <p:nvSpPr>
          <p:cNvPr id="2" name="TextBox 1"/>
          <p:cNvSpPr txBox="1"/>
          <p:nvPr/>
        </p:nvSpPr>
        <p:spPr>
          <a:xfrm>
            <a:off x="6902097" y="6366943"/>
            <a:ext cx="1542666" cy="307777"/>
          </a:xfrm>
          <a:prstGeom prst="rect">
            <a:avLst/>
          </a:prstGeom>
          <a:noFill/>
        </p:spPr>
        <p:txBody>
          <a:bodyPr wrap="none" rtlCol="0">
            <a:spAutoFit/>
          </a:bodyPr>
          <a:lstStyle/>
          <a:p>
            <a:r>
              <a:rPr lang="tr-TR" sz="1400" i="1" dirty="0"/>
              <a:t>Kaynak: Trademap</a:t>
            </a:r>
          </a:p>
        </p:txBody>
      </p:sp>
      <p:sp>
        <p:nvSpPr>
          <p:cNvPr id="5" name="Footer Placeholder 4"/>
          <p:cNvSpPr>
            <a:spLocks noGrp="1"/>
          </p:cNvSpPr>
          <p:nvPr>
            <p:ph type="ftr" sz="quarter" idx="11"/>
          </p:nvPr>
        </p:nvSpPr>
        <p:spPr>
          <a:xfrm>
            <a:off x="3124200" y="6550241"/>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a:xfrm>
            <a:off x="6902097" y="6520832"/>
            <a:ext cx="2133600" cy="365125"/>
          </a:xfrm>
        </p:spPr>
        <p:txBody>
          <a:bodyPr/>
          <a:lstStyle/>
          <a:p>
            <a:fld id="{3F602937-E099-AA4F-9058-3F48D7586F09}" type="slidenum">
              <a:rPr lang="en-US" smtClean="0"/>
              <a:t>33</a:t>
            </a:fld>
            <a:endParaRPr lang="en-US" dirty="0"/>
          </a:p>
        </p:txBody>
      </p:sp>
      <p:sp>
        <p:nvSpPr>
          <p:cNvPr id="19" name="Rectangle 4"/>
          <p:cNvSpPr>
            <a:spLocks noChangeArrowheads="1"/>
          </p:cNvSpPr>
          <p:nvPr/>
        </p:nvSpPr>
        <p:spPr bwMode="auto">
          <a:xfrm>
            <a:off x="301625" y="18339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Rectangle 2"/>
          <p:cNvSpPr>
            <a:spLocks noChangeArrowheads="1"/>
          </p:cNvSpPr>
          <p:nvPr/>
        </p:nvSpPr>
        <p:spPr bwMode="auto">
          <a:xfrm>
            <a:off x="939800" y="1497997"/>
            <a:ext cx="118890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7" name="Resim 6"/>
          <p:cNvPicPr>
            <a:picLocks noChangeAspect="1"/>
          </p:cNvPicPr>
          <p:nvPr/>
        </p:nvPicPr>
        <p:blipFill>
          <a:blip r:embed="rId3"/>
          <a:stretch>
            <a:fillRect/>
          </a:stretch>
        </p:blipFill>
        <p:spPr>
          <a:xfrm>
            <a:off x="653056" y="1272809"/>
            <a:ext cx="8116077" cy="5094133"/>
          </a:xfrm>
          <a:prstGeom prst="rect">
            <a:avLst/>
          </a:prstGeom>
        </p:spPr>
      </p:pic>
    </p:spTree>
    <p:extLst>
      <p:ext uri="{BB962C8B-B14F-4D97-AF65-F5344CB8AC3E}">
        <p14:creationId xmlns:p14="http://schemas.microsoft.com/office/powerpoint/2010/main" val="2099562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AIB_SUNUM_ARKAPLAN_CIMENTO+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6" name="TextBox 5"/>
          <p:cNvSpPr txBox="1"/>
          <p:nvPr/>
        </p:nvSpPr>
        <p:spPr>
          <a:xfrm>
            <a:off x="544512" y="3244850"/>
            <a:ext cx="8054975" cy="2308324"/>
          </a:xfrm>
          <a:prstGeom prst="rect">
            <a:avLst/>
          </a:prstGeom>
          <a:noFill/>
        </p:spPr>
        <p:txBody>
          <a:bodyPr wrap="square" rtlCol="0">
            <a:spAutoFit/>
          </a:bodyPr>
          <a:lstStyle/>
          <a:p>
            <a:pPr algn="ctr"/>
            <a:r>
              <a:rPr lang="tr-TR" sz="3600" b="1" dirty="0">
                <a:solidFill>
                  <a:srgbClr val="AC0000"/>
                </a:solidFill>
                <a:latin typeface="Times New Roman" panose="02020603050405020304" pitchFamily="18" charset="0"/>
                <a:cs typeface="Times New Roman" panose="02020603050405020304" pitchFamily="18" charset="0"/>
              </a:rPr>
              <a:t>DÜNYA SSG</a:t>
            </a:r>
          </a:p>
          <a:p>
            <a:pPr algn="ctr"/>
            <a:r>
              <a:rPr lang="tr-TR" sz="3600" b="1" dirty="0">
                <a:solidFill>
                  <a:srgbClr val="AC0000"/>
                </a:solidFill>
                <a:latin typeface="Times New Roman" panose="02020603050405020304" pitchFamily="18" charset="0"/>
                <a:cs typeface="Times New Roman" panose="02020603050405020304" pitchFamily="18" charset="0"/>
              </a:rPr>
              <a:t>İHRAÇ BİRİM FİYATLARI</a:t>
            </a:r>
          </a:p>
          <a:p>
            <a:endParaRPr lang="tr-TR" sz="3600" b="1" dirty="0">
              <a:solidFill>
                <a:srgbClr val="AC0000"/>
              </a:solidFill>
              <a:latin typeface="Times New Roman" panose="02020603050405020304" pitchFamily="18" charset="0"/>
              <a:cs typeface="Times New Roman" panose="02020603050405020304" pitchFamily="18" charset="0"/>
            </a:endParaRPr>
          </a:p>
          <a:p>
            <a:endParaRPr lang="tr-TR" sz="3600" b="1" dirty="0">
              <a:solidFill>
                <a:srgbClr val="AC0000"/>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tr-TR"/>
              <a:t>12 MAYIS 2020</a:t>
            </a:r>
            <a:endParaRPr lang="en-US" dirty="0"/>
          </a:p>
        </p:txBody>
      </p:sp>
      <p:sp>
        <p:nvSpPr>
          <p:cNvPr id="3" name="Slide Number Placeholder 2"/>
          <p:cNvSpPr>
            <a:spLocks noGrp="1"/>
          </p:cNvSpPr>
          <p:nvPr>
            <p:ph type="sldNum" sz="quarter" idx="12"/>
          </p:nvPr>
        </p:nvSpPr>
        <p:spPr/>
        <p:txBody>
          <a:bodyPr/>
          <a:lstStyle/>
          <a:p>
            <a:fld id="{3F602937-E099-AA4F-9058-3F48D7586F09}" type="slidenum">
              <a:rPr lang="en-US" smtClean="0"/>
              <a:t>34</a:t>
            </a:fld>
            <a:endParaRPr lang="en-US"/>
          </a:p>
        </p:txBody>
      </p:sp>
    </p:spTree>
    <p:extLst>
      <p:ext uri="{BB962C8B-B14F-4D97-AF65-F5344CB8AC3E}">
        <p14:creationId xmlns:p14="http://schemas.microsoft.com/office/powerpoint/2010/main" val="447268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26"/>
            <a:ext cx="9144000" cy="6856549"/>
          </a:xfrm>
          <a:prstGeom prst="rect">
            <a:avLst/>
          </a:prstGeom>
        </p:spPr>
      </p:pic>
      <p:sp>
        <p:nvSpPr>
          <p:cNvPr id="2" name="TextBox 1"/>
          <p:cNvSpPr txBox="1"/>
          <p:nvPr/>
        </p:nvSpPr>
        <p:spPr>
          <a:xfrm>
            <a:off x="6397663" y="6312282"/>
            <a:ext cx="1542666" cy="307777"/>
          </a:xfrm>
          <a:prstGeom prst="rect">
            <a:avLst/>
          </a:prstGeom>
          <a:noFill/>
        </p:spPr>
        <p:txBody>
          <a:bodyPr wrap="none" rtlCol="0">
            <a:spAutoFit/>
          </a:bodyPr>
          <a:lstStyle/>
          <a:p>
            <a:r>
              <a:rPr lang="tr-TR" sz="1400" i="1" dirty="0"/>
              <a:t>Kaynak: </a:t>
            </a:r>
            <a:r>
              <a:rPr lang="tr-TR" sz="1400" i="1" dirty="0" err="1"/>
              <a:t>Trademap</a:t>
            </a:r>
            <a:endParaRPr lang="tr-TR" sz="1400" i="1" dirty="0"/>
          </a:p>
        </p:txBody>
      </p:sp>
      <p:sp>
        <p:nvSpPr>
          <p:cNvPr id="5" name="Footer Placeholder 4"/>
          <p:cNvSpPr>
            <a:spLocks noGrp="1"/>
          </p:cNvSpPr>
          <p:nvPr>
            <p:ph type="ftr" sz="quarter" idx="11"/>
          </p:nvPr>
        </p:nvSpPr>
        <p:spPr>
          <a:xfrm>
            <a:off x="3124200" y="6550241"/>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a:xfrm>
            <a:off x="6902097" y="6520832"/>
            <a:ext cx="2133600" cy="365125"/>
          </a:xfrm>
        </p:spPr>
        <p:txBody>
          <a:bodyPr/>
          <a:lstStyle/>
          <a:p>
            <a:fld id="{3F602937-E099-AA4F-9058-3F48D7586F09}" type="slidenum">
              <a:rPr lang="en-US" smtClean="0"/>
              <a:t>35</a:t>
            </a:fld>
            <a:endParaRPr lang="en-US" dirty="0"/>
          </a:p>
        </p:txBody>
      </p:sp>
      <p:sp>
        <p:nvSpPr>
          <p:cNvPr id="13" name="TextBox 12"/>
          <p:cNvSpPr txBox="1"/>
          <p:nvPr/>
        </p:nvSpPr>
        <p:spPr>
          <a:xfrm>
            <a:off x="1409700" y="600782"/>
            <a:ext cx="7172325" cy="388696"/>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ALMANYA PAZARINDA SSG İHRAÇ BİRİM FİYATLARI (2019)</a:t>
            </a:r>
          </a:p>
        </p:txBody>
      </p:sp>
      <p:graphicFrame>
        <p:nvGraphicFramePr>
          <p:cNvPr id="4" name="Nesne 3"/>
          <p:cNvGraphicFramePr>
            <a:graphicFrameLocks noChangeAspect="1"/>
          </p:cNvGraphicFramePr>
          <p:nvPr>
            <p:extLst>
              <p:ext uri="{D42A27DB-BD31-4B8C-83A1-F6EECF244321}">
                <p14:modId xmlns:p14="http://schemas.microsoft.com/office/powerpoint/2010/main" val="3972026908"/>
              </p:ext>
            </p:extLst>
          </p:nvPr>
        </p:nvGraphicFramePr>
        <p:xfrm>
          <a:off x="1250368" y="1457703"/>
          <a:ext cx="6689961" cy="1439612"/>
        </p:xfrm>
        <a:graphic>
          <a:graphicData uri="http://schemas.openxmlformats.org/presentationml/2006/ole">
            <mc:AlternateContent xmlns:mc="http://schemas.openxmlformats.org/markup-compatibility/2006">
              <mc:Choice xmlns:v="urn:schemas-microsoft-com:vml" Requires="v">
                <p:oleObj spid="_x0000_s11318" name="Çalışma Sayfası" r:id="rId4" imgW="5267246" imgH="1133479" progId="Excel.Sheet.12">
                  <p:embed/>
                </p:oleObj>
              </mc:Choice>
              <mc:Fallback>
                <p:oleObj name="Çalışma Sayfası" r:id="rId4" imgW="5267246" imgH="1133479" progId="Excel.Sheet.12">
                  <p:embed/>
                  <p:pic>
                    <p:nvPicPr>
                      <p:cNvPr id="0" name=""/>
                      <p:cNvPicPr/>
                      <p:nvPr/>
                    </p:nvPicPr>
                    <p:blipFill>
                      <a:blip r:embed="rId5"/>
                      <a:stretch>
                        <a:fillRect/>
                      </a:stretch>
                    </p:blipFill>
                    <p:spPr>
                      <a:xfrm>
                        <a:off x="1250368" y="1457703"/>
                        <a:ext cx="6689961" cy="1439612"/>
                      </a:xfrm>
                      <a:prstGeom prst="rect">
                        <a:avLst/>
                      </a:prstGeom>
                    </p:spPr>
                  </p:pic>
                </p:oleObj>
              </mc:Fallback>
            </mc:AlternateContent>
          </a:graphicData>
        </a:graphic>
      </p:graphicFrame>
      <p:graphicFrame>
        <p:nvGraphicFramePr>
          <p:cNvPr id="7" name="Nesne 6"/>
          <p:cNvGraphicFramePr>
            <a:graphicFrameLocks noChangeAspect="1"/>
          </p:cNvGraphicFramePr>
          <p:nvPr>
            <p:extLst>
              <p:ext uri="{D42A27DB-BD31-4B8C-83A1-F6EECF244321}">
                <p14:modId xmlns:p14="http://schemas.microsoft.com/office/powerpoint/2010/main" val="4020753497"/>
              </p:ext>
            </p:extLst>
          </p:nvPr>
        </p:nvGraphicFramePr>
        <p:xfrm>
          <a:off x="1250368" y="3518947"/>
          <a:ext cx="6721186" cy="1385561"/>
        </p:xfrm>
        <a:graphic>
          <a:graphicData uri="http://schemas.openxmlformats.org/presentationml/2006/ole">
            <mc:AlternateContent xmlns:mc="http://schemas.openxmlformats.org/markup-compatibility/2006">
              <mc:Choice xmlns:v="urn:schemas-microsoft-com:vml" Requires="v">
                <p:oleObj spid="_x0000_s11319" name="Çalışma Sayfası" r:id="rId6" imgW="5267246" imgH="1085968" progId="Excel.Sheet.12">
                  <p:embed/>
                </p:oleObj>
              </mc:Choice>
              <mc:Fallback>
                <p:oleObj name="Çalışma Sayfası" r:id="rId6" imgW="5267246" imgH="1085968" progId="Excel.Sheet.12">
                  <p:embed/>
                  <p:pic>
                    <p:nvPicPr>
                      <p:cNvPr id="0" name=""/>
                      <p:cNvPicPr/>
                      <p:nvPr/>
                    </p:nvPicPr>
                    <p:blipFill>
                      <a:blip r:embed="rId7"/>
                      <a:stretch>
                        <a:fillRect/>
                      </a:stretch>
                    </p:blipFill>
                    <p:spPr>
                      <a:xfrm>
                        <a:off x="1250368" y="3518947"/>
                        <a:ext cx="6721186" cy="1385561"/>
                      </a:xfrm>
                      <a:prstGeom prst="rect">
                        <a:avLst/>
                      </a:prstGeom>
                    </p:spPr>
                  </p:pic>
                </p:oleObj>
              </mc:Fallback>
            </mc:AlternateContent>
          </a:graphicData>
        </a:graphic>
      </p:graphicFrame>
    </p:spTree>
    <p:extLst>
      <p:ext uri="{BB962C8B-B14F-4D97-AF65-F5344CB8AC3E}">
        <p14:creationId xmlns:p14="http://schemas.microsoft.com/office/powerpoint/2010/main" val="4081541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26"/>
            <a:ext cx="9144000" cy="6856549"/>
          </a:xfrm>
          <a:prstGeom prst="rect">
            <a:avLst/>
          </a:prstGeom>
        </p:spPr>
      </p:pic>
      <p:sp>
        <p:nvSpPr>
          <p:cNvPr id="2" name="TextBox 1"/>
          <p:cNvSpPr txBox="1"/>
          <p:nvPr/>
        </p:nvSpPr>
        <p:spPr>
          <a:xfrm>
            <a:off x="6397663" y="6312282"/>
            <a:ext cx="1542666" cy="307777"/>
          </a:xfrm>
          <a:prstGeom prst="rect">
            <a:avLst/>
          </a:prstGeom>
          <a:noFill/>
        </p:spPr>
        <p:txBody>
          <a:bodyPr wrap="none" rtlCol="0">
            <a:spAutoFit/>
          </a:bodyPr>
          <a:lstStyle/>
          <a:p>
            <a:r>
              <a:rPr lang="tr-TR" sz="1400" i="1" dirty="0"/>
              <a:t>Kaynak: </a:t>
            </a:r>
            <a:r>
              <a:rPr lang="tr-TR" sz="1400" i="1" dirty="0" err="1"/>
              <a:t>Trademap</a:t>
            </a:r>
            <a:endParaRPr lang="tr-TR" sz="1400" i="1" dirty="0"/>
          </a:p>
        </p:txBody>
      </p:sp>
      <p:sp>
        <p:nvSpPr>
          <p:cNvPr id="5" name="Footer Placeholder 4"/>
          <p:cNvSpPr>
            <a:spLocks noGrp="1"/>
          </p:cNvSpPr>
          <p:nvPr>
            <p:ph type="ftr" sz="quarter" idx="11"/>
          </p:nvPr>
        </p:nvSpPr>
        <p:spPr>
          <a:xfrm>
            <a:off x="3124200" y="6550241"/>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a:xfrm>
            <a:off x="6902097" y="6520832"/>
            <a:ext cx="2133600" cy="365125"/>
          </a:xfrm>
        </p:spPr>
        <p:txBody>
          <a:bodyPr/>
          <a:lstStyle/>
          <a:p>
            <a:fld id="{3F602937-E099-AA4F-9058-3F48D7586F09}" type="slidenum">
              <a:rPr lang="en-US" smtClean="0"/>
              <a:t>36</a:t>
            </a:fld>
            <a:endParaRPr lang="en-US" dirty="0"/>
          </a:p>
        </p:txBody>
      </p:sp>
      <p:sp>
        <p:nvSpPr>
          <p:cNvPr id="13" name="TextBox 12"/>
          <p:cNvSpPr txBox="1"/>
          <p:nvPr/>
        </p:nvSpPr>
        <p:spPr>
          <a:xfrm>
            <a:off x="1409700" y="600782"/>
            <a:ext cx="7172325" cy="388696"/>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FRANSA PAZARINDA SSG İHRAÇ BİRİM FİYATLARI (2019)</a:t>
            </a:r>
          </a:p>
        </p:txBody>
      </p:sp>
      <p:graphicFrame>
        <p:nvGraphicFramePr>
          <p:cNvPr id="8" name="Nesne 7"/>
          <p:cNvGraphicFramePr>
            <a:graphicFrameLocks noChangeAspect="1"/>
          </p:cNvGraphicFramePr>
          <p:nvPr>
            <p:extLst>
              <p:ext uri="{D42A27DB-BD31-4B8C-83A1-F6EECF244321}">
                <p14:modId xmlns:p14="http://schemas.microsoft.com/office/powerpoint/2010/main" val="327930498"/>
              </p:ext>
            </p:extLst>
          </p:nvPr>
        </p:nvGraphicFramePr>
        <p:xfrm>
          <a:off x="1250368" y="1544435"/>
          <a:ext cx="6665239" cy="1434292"/>
        </p:xfrm>
        <a:graphic>
          <a:graphicData uri="http://schemas.openxmlformats.org/presentationml/2006/ole">
            <mc:AlternateContent xmlns:mc="http://schemas.openxmlformats.org/markup-compatibility/2006">
              <mc:Choice xmlns:v="urn:schemas-microsoft-com:vml" Requires="v">
                <p:oleObj spid="_x0000_s12342" name="Çalışma Sayfası" r:id="rId4" imgW="5267246" imgH="1133479" progId="Excel.Sheet.12">
                  <p:embed/>
                </p:oleObj>
              </mc:Choice>
              <mc:Fallback>
                <p:oleObj name="Çalışma Sayfası" r:id="rId4" imgW="5267246" imgH="1133479" progId="Excel.Sheet.12">
                  <p:embed/>
                  <p:pic>
                    <p:nvPicPr>
                      <p:cNvPr id="0" name=""/>
                      <p:cNvPicPr/>
                      <p:nvPr/>
                    </p:nvPicPr>
                    <p:blipFill>
                      <a:blip r:embed="rId5"/>
                      <a:stretch>
                        <a:fillRect/>
                      </a:stretch>
                    </p:blipFill>
                    <p:spPr>
                      <a:xfrm>
                        <a:off x="1250368" y="1544435"/>
                        <a:ext cx="6665239" cy="1434292"/>
                      </a:xfrm>
                      <a:prstGeom prst="rect">
                        <a:avLst/>
                      </a:prstGeom>
                    </p:spPr>
                  </p:pic>
                </p:oleObj>
              </mc:Fallback>
            </mc:AlternateContent>
          </a:graphicData>
        </a:graphic>
      </p:graphicFrame>
      <p:graphicFrame>
        <p:nvGraphicFramePr>
          <p:cNvPr id="9" name="Nesne 8"/>
          <p:cNvGraphicFramePr>
            <a:graphicFrameLocks noChangeAspect="1"/>
          </p:cNvGraphicFramePr>
          <p:nvPr>
            <p:extLst>
              <p:ext uri="{D42A27DB-BD31-4B8C-83A1-F6EECF244321}">
                <p14:modId xmlns:p14="http://schemas.microsoft.com/office/powerpoint/2010/main" val="201162497"/>
              </p:ext>
            </p:extLst>
          </p:nvPr>
        </p:nvGraphicFramePr>
        <p:xfrm>
          <a:off x="1250368" y="3800524"/>
          <a:ext cx="6699425" cy="1381075"/>
        </p:xfrm>
        <a:graphic>
          <a:graphicData uri="http://schemas.openxmlformats.org/presentationml/2006/ole">
            <mc:AlternateContent xmlns:mc="http://schemas.openxmlformats.org/markup-compatibility/2006">
              <mc:Choice xmlns:v="urn:schemas-microsoft-com:vml" Requires="v">
                <p:oleObj spid="_x0000_s12343" name="Çalışma Sayfası" r:id="rId6" imgW="5267246" imgH="1085968" progId="Excel.Sheet.12">
                  <p:embed/>
                </p:oleObj>
              </mc:Choice>
              <mc:Fallback>
                <p:oleObj name="Çalışma Sayfası" r:id="rId6" imgW="5267246" imgH="1085968" progId="Excel.Sheet.12">
                  <p:embed/>
                  <p:pic>
                    <p:nvPicPr>
                      <p:cNvPr id="0" name=""/>
                      <p:cNvPicPr/>
                      <p:nvPr/>
                    </p:nvPicPr>
                    <p:blipFill>
                      <a:blip r:embed="rId7"/>
                      <a:stretch>
                        <a:fillRect/>
                      </a:stretch>
                    </p:blipFill>
                    <p:spPr>
                      <a:xfrm>
                        <a:off x="1250368" y="3800524"/>
                        <a:ext cx="6699425" cy="1381075"/>
                      </a:xfrm>
                      <a:prstGeom prst="rect">
                        <a:avLst/>
                      </a:prstGeom>
                    </p:spPr>
                  </p:pic>
                </p:oleObj>
              </mc:Fallback>
            </mc:AlternateContent>
          </a:graphicData>
        </a:graphic>
      </p:graphicFrame>
    </p:spTree>
    <p:extLst>
      <p:ext uri="{BB962C8B-B14F-4D97-AF65-F5344CB8AC3E}">
        <p14:creationId xmlns:p14="http://schemas.microsoft.com/office/powerpoint/2010/main" val="1804656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26"/>
            <a:ext cx="9144000" cy="6856549"/>
          </a:xfrm>
          <a:prstGeom prst="rect">
            <a:avLst/>
          </a:prstGeom>
        </p:spPr>
      </p:pic>
      <p:sp>
        <p:nvSpPr>
          <p:cNvPr id="2" name="TextBox 1"/>
          <p:cNvSpPr txBox="1"/>
          <p:nvPr/>
        </p:nvSpPr>
        <p:spPr>
          <a:xfrm>
            <a:off x="6397663" y="6312282"/>
            <a:ext cx="1542666" cy="307777"/>
          </a:xfrm>
          <a:prstGeom prst="rect">
            <a:avLst/>
          </a:prstGeom>
          <a:noFill/>
        </p:spPr>
        <p:txBody>
          <a:bodyPr wrap="none" rtlCol="0">
            <a:spAutoFit/>
          </a:bodyPr>
          <a:lstStyle/>
          <a:p>
            <a:r>
              <a:rPr lang="tr-TR" sz="1400" i="1" dirty="0"/>
              <a:t>Kaynak: </a:t>
            </a:r>
            <a:r>
              <a:rPr lang="tr-TR" sz="1400" i="1" dirty="0" err="1"/>
              <a:t>Trademap</a:t>
            </a:r>
            <a:endParaRPr lang="tr-TR" sz="1400" i="1" dirty="0"/>
          </a:p>
        </p:txBody>
      </p:sp>
      <p:sp>
        <p:nvSpPr>
          <p:cNvPr id="5" name="Footer Placeholder 4"/>
          <p:cNvSpPr>
            <a:spLocks noGrp="1"/>
          </p:cNvSpPr>
          <p:nvPr>
            <p:ph type="ftr" sz="quarter" idx="11"/>
          </p:nvPr>
        </p:nvSpPr>
        <p:spPr>
          <a:xfrm>
            <a:off x="3124200" y="6550241"/>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a:xfrm>
            <a:off x="6902097" y="6520832"/>
            <a:ext cx="2133600" cy="365125"/>
          </a:xfrm>
        </p:spPr>
        <p:txBody>
          <a:bodyPr/>
          <a:lstStyle/>
          <a:p>
            <a:fld id="{3F602937-E099-AA4F-9058-3F48D7586F09}" type="slidenum">
              <a:rPr lang="en-US" smtClean="0"/>
              <a:t>37</a:t>
            </a:fld>
            <a:endParaRPr lang="en-US" dirty="0"/>
          </a:p>
        </p:txBody>
      </p:sp>
      <p:sp>
        <p:nvSpPr>
          <p:cNvPr id="13" name="TextBox 12"/>
          <p:cNvSpPr txBox="1"/>
          <p:nvPr/>
        </p:nvSpPr>
        <p:spPr>
          <a:xfrm>
            <a:off x="1409700" y="600782"/>
            <a:ext cx="7172325" cy="388696"/>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İNGİLTERE PAZARINDA SSG İHRAÇ BİRİM FİYATLARI (2019)</a:t>
            </a:r>
          </a:p>
        </p:txBody>
      </p:sp>
      <p:graphicFrame>
        <p:nvGraphicFramePr>
          <p:cNvPr id="4" name="Nesne 3"/>
          <p:cNvGraphicFramePr>
            <a:graphicFrameLocks noChangeAspect="1"/>
          </p:cNvGraphicFramePr>
          <p:nvPr>
            <p:extLst>
              <p:ext uri="{D42A27DB-BD31-4B8C-83A1-F6EECF244321}">
                <p14:modId xmlns:p14="http://schemas.microsoft.com/office/powerpoint/2010/main" val="135671314"/>
              </p:ext>
            </p:extLst>
          </p:nvPr>
        </p:nvGraphicFramePr>
        <p:xfrm>
          <a:off x="1250368" y="1728788"/>
          <a:ext cx="6709902" cy="1443903"/>
        </p:xfrm>
        <a:graphic>
          <a:graphicData uri="http://schemas.openxmlformats.org/presentationml/2006/ole">
            <mc:AlternateContent xmlns:mc="http://schemas.openxmlformats.org/markup-compatibility/2006">
              <mc:Choice xmlns:v="urn:schemas-microsoft-com:vml" Requires="v">
                <p:oleObj spid="_x0000_s13366" name="Çalışma Sayfası" r:id="rId4" imgW="5267246" imgH="1133479" progId="Excel.Sheet.12">
                  <p:embed/>
                </p:oleObj>
              </mc:Choice>
              <mc:Fallback>
                <p:oleObj name="Çalışma Sayfası" r:id="rId4" imgW="5267246" imgH="1133479" progId="Excel.Sheet.12">
                  <p:embed/>
                  <p:pic>
                    <p:nvPicPr>
                      <p:cNvPr id="0" name=""/>
                      <p:cNvPicPr/>
                      <p:nvPr/>
                    </p:nvPicPr>
                    <p:blipFill>
                      <a:blip r:embed="rId5"/>
                      <a:stretch>
                        <a:fillRect/>
                      </a:stretch>
                    </p:blipFill>
                    <p:spPr>
                      <a:xfrm>
                        <a:off x="1250368" y="1728788"/>
                        <a:ext cx="6709902" cy="1443903"/>
                      </a:xfrm>
                      <a:prstGeom prst="rect">
                        <a:avLst/>
                      </a:prstGeom>
                    </p:spPr>
                  </p:pic>
                </p:oleObj>
              </mc:Fallback>
            </mc:AlternateContent>
          </a:graphicData>
        </a:graphic>
      </p:graphicFrame>
      <p:graphicFrame>
        <p:nvGraphicFramePr>
          <p:cNvPr id="7" name="Nesne 6"/>
          <p:cNvGraphicFramePr>
            <a:graphicFrameLocks noChangeAspect="1"/>
          </p:cNvGraphicFramePr>
          <p:nvPr>
            <p:extLst>
              <p:ext uri="{D42A27DB-BD31-4B8C-83A1-F6EECF244321}">
                <p14:modId xmlns:p14="http://schemas.microsoft.com/office/powerpoint/2010/main" val="3745167370"/>
              </p:ext>
            </p:extLst>
          </p:nvPr>
        </p:nvGraphicFramePr>
        <p:xfrm>
          <a:off x="1250368" y="3878155"/>
          <a:ext cx="6726090" cy="1386572"/>
        </p:xfrm>
        <a:graphic>
          <a:graphicData uri="http://schemas.openxmlformats.org/presentationml/2006/ole">
            <mc:AlternateContent xmlns:mc="http://schemas.openxmlformats.org/markup-compatibility/2006">
              <mc:Choice xmlns:v="urn:schemas-microsoft-com:vml" Requires="v">
                <p:oleObj spid="_x0000_s13367" name="Çalışma Sayfası" r:id="rId6" imgW="5267246" imgH="1085968" progId="Excel.Sheet.12">
                  <p:embed/>
                </p:oleObj>
              </mc:Choice>
              <mc:Fallback>
                <p:oleObj name="Çalışma Sayfası" r:id="rId6" imgW="5267246" imgH="1085968" progId="Excel.Sheet.12">
                  <p:embed/>
                  <p:pic>
                    <p:nvPicPr>
                      <p:cNvPr id="0" name=""/>
                      <p:cNvPicPr/>
                      <p:nvPr/>
                    </p:nvPicPr>
                    <p:blipFill>
                      <a:blip r:embed="rId7"/>
                      <a:stretch>
                        <a:fillRect/>
                      </a:stretch>
                    </p:blipFill>
                    <p:spPr>
                      <a:xfrm>
                        <a:off x="1250368" y="3878155"/>
                        <a:ext cx="6726090" cy="1386572"/>
                      </a:xfrm>
                      <a:prstGeom prst="rect">
                        <a:avLst/>
                      </a:prstGeom>
                    </p:spPr>
                  </p:pic>
                </p:oleObj>
              </mc:Fallback>
            </mc:AlternateContent>
          </a:graphicData>
        </a:graphic>
      </p:graphicFrame>
    </p:spTree>
    <p:extLst>
      <p:ext uri="{BB962C8B-B14F-4D97-AF65-F5344CB8AC3E}">
        <p14:creationId xmlns:p14="http://schemas.microsoft.com/office/powerpoint/2010/main" val="2626930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26"/>
            <a:ext cx="9144000" cy="6856549"/>
          </a:xfrm>
          <a:prstGeom prst="rect">
            <a:avLst/>
          </a:prstGeom>
        </p:spPr>
      </p:pic>
      <p:sp>
        <p:nvSpPr>
          <p:cNvPr id="2" name="TextBox 1"/>
          <p:cNvSpPr txBox="1"/>
          <p:nvPr/>
        </p:nvSpPr>
        <p:spPr>
          <a:xfrm>
            <a:off x="6397663" y="6312282"/>
            <a:ext cx="1542666" cy="307777"/>
          </a:xfrm>
          <a:prstGeom prst="rect">
            <a:avLst/>
          </a:prstGeom>
          <a:noFill/>
        </p:spPr>
        <p:txBody>
          <a:bodyPr wrap="none" rtlCol="0">
            <a:spAutoFit/>
          </a:bodyPr>
          <a:lstStyle/>
          <a:p>
            <a:r>
              <a:rPr lang="tr-TR" sz="1400" i="1" dirty="0"/>
              <a:t>Kaynak: </a:t>
            </a:r>
            <a:r>
              <a:rPr lang="tr-TR" sz="1400" i="1" dirty="0" err="1"/>
              <a:t>Trademap</a:t>
            </a:r>
            <a:endParaRPr lang="tr-TR" sz="1400" i="1" dirty="0"/>
          </a:p>
        </p:txBody>
      </p:sp>
      <p:sp>
        <p:nvSpPr>
          <p:cNvPr id="5" name="Footer Placeholder 4"/>
          <p:cNvSpPr>
            <a:spLocks noGrp="1"/>
          </p:cNvSpPr>
          <p:nvPr>
            <p:ph type="ftr" sz="quarter" idx="11"/>
          </p:nvPr>
        </p:nvSpPr>
        <p:spPr>
          <a:xfrm>
            <a:off x="3124200" y="6550241"/>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a:xfrm>
            <a:off x="6902097" y="6520832"/>
            <a:ext cx="2133600" cy="365125"/>
          </a:xfrm>
        </p:spPr>
        <p:txBody>
          <a:bodyPr/>
          <a:lstStyle/>
          <a:p>
            <a:fld id="{3F602937-E099-AA4F-9058-3F48D7586F09}" type="slidenum">
              <a:rPr lang="en-US" smtClean="0"/>
              <a:t>38</a:t>
            </a:fld>
            <a:endParaRPr lang="en-US" dirty="0"/>
          </a:p>
        </p:txBody>
      </p:sp>
      <p:sp>
        <p:nvSpPr>
          <p:cNvPr id="13" name="TextBox 12"/>
          <p:cNvSpPr txBox="1"/>
          <p:nvPr/>
        </p:nvSpPr>
        <p:spPr>
          <a:xfrm>
            <a:off x="1409700" y="600782"/>
            <a:ext cx="7172325" cy="388696"/>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İTALYA PAZARINDA SSG İHRAÇ BİRİM FİYATLARI (2019)</a:t>
            </a:r>
          </a:p>
        </p:txBody>
      </p:sp>
      <p:graphicFrame>
        <p:nvGraphicFramePr>
          <p:cNvPr id="4" name="Nesne 3"/>
          <p:cNvGraphicFramePr>
            <a:graphicFrameLocks noChangeAspect="1"/>
          </p:cNvGraphicFramePr>
          <p:nvPr>
            <p:extLst>
              <p:ext uri="{D42A27DB-BD31-4B8C-83A1-F6EECF244321}">
                <p14:modId xmlns:p14="http://schemas.microsoft.com/office/powerpoint/2010/main" val="4008208000"/>
              </p:ext>
            </p:extLst>
          </p:nvPr>
        </p:nvGraphicFramePr>
        <p:xfrm>
          <a:off x="1268355" y="1831691"/>
          <a:ext cx="6811152" cy="1465691"/>
        </p:xfrm>
        <a:graphic>
          <a:graphicData uri="http://schemas.openxmlformats.org/presentationml/2006/ole">
            <mc:AlternateContent xmlns:mc="http://schemas.openxmlformats.org/markup-compatibility/2006">
              <mc:Choice xmlns:v="urn:schemas-microsoft-com:vml" Requires="v">
                <p:oleObj spid="_x0000_s15414" name="Çalışma Sayfası" r:id="rId4" imgW="5267246" imgH="1133479" progId="Excel.Sheet.12">
                  <p:embed/>
                </p:oleObj>
              </mc:Choice>
              <mc:Fallback>
                <p:oleObj name="Çalışma Sayfası" r:id="rId4" imgW="5267246" imgH="1133479" progId="Excel.Sheet.12">
                  <p:embed/>
                  <p:pic>
                    <p:nvPicPr>
                      <p:cNvPr id="0" name=""/>
                      <p:cNvPicPr/>
                      <p:nvPr/>
                    </p:nvPicPr>
                    <p:blipFill>
                      <a:blip r:embed="rId5"/>
                      <a:stretch>
                        <a:fillRect/>
                      </a:stretch>
                    </p:blipFill>
                    <p:spPr>
                      <a:xfrm>
                        <a:off x="1268355" y="1831691"/>
                        <a:ext cx="6811152" cy="1465691"/>
                      </a:xfrm>
                      <a:prstGeom prst="rect">
                        <a:avLst/>
                      </a:prstGeom>
                    </p:spPr>
                  </p:pic>
                </p:oleObj>
              </mc:Fallback>
            </mc:AlternateContent>
          </a:graphicData>
        </a:graphic>
      </p:graphicFrame>
      <p:graphicFrame>
        <p:nvGraphicFramePr>
          <p:cNvPr id="8" name="Nesne 7"/>
          <p:cNvGraphicFramePr>
            <a:graphicFrameLocks noChangeAspect="1"/>
          </p:cNvGraphicFramePr>
          <p:nvPr>
            <p:extLst>
              <p:ext uri="{D42A27DB-BD31-4B8C-83A1-F6EECF244321}">
                <p14:modId xmlns:p14="http://schemas.microsoft.com/office/powerpoint/2010/main" val="717864990"/>
              </p:ext>
            </p:extLst>
          </p:nvPr>
        </p:nvGraphicFramePr>
        <p:xfrm>
          <a:off x="1268355" y="3931277"/>
          <a:ext cx="6760931" cy="1430432"/>
        </p:xfrm>
        <a:graphic>
          <a:graphicData uri="http://schemas.openxmlformats.org/presentationml/2006/ole">
            <mc:AlternateContent xmlns:mc="http://schemas.openxmlformats.org/markup-compatibility/2006">
              <mc:Choice xmlns:v="urn:schemas-microsoft-com:vml" Requires="v">
                <p:oleObj spid="_x0000_s15415" name="Çalışma Sayfası" r:id="rId6" imgW="5267246" imgH="1114248" progId="Excel.Sheet.12">
                  <p:embed/>
                </p:oleObj>
              </mc:Choice>
              <mc:Fallback>
                <p:oleObj name="Çalışma Sayfası" r:id="rId6" imgW="5267246" imgH="1114248" progId="Excel.Sheet.12">
                  <p:embed/>
                  <p:pic>
                    <p:nvPicPr>
                      <p:cNvPr id="0" name=""/>
                      <p:cNvPicPr/>
                      <p:nvPr/>
                    </p:nvPicPr>
                    <p:blipFill>
                      <a:blip r:embed="rId7"/>
                      <a:stretch>
                        <a:fillRect/>
                      </a:stretch>
                    </p:blipFill>
                    <p:spPr>
                      <a:xfrm>
                        <a:off x="1268355" y="3931277"/>
                        <a:ext cx="6760931" cy="1430432"/>
                      </a:xfrm>
                      <a:prstGeom prst="rect">
                        <a:avLst/>
                      </a:prstGeom>
                    </p:spPr>
                  </p:pic>
                </p:oleObj>
              </mc:Fallback>
            </mc:AlternateContent>
          </a:graphicData>
        </a:graphic>
      </p:graphicFrame>
    </p:spTree>
    <p:extLst>
      <p:ext uri="{BB962C8B-B14F-4D97-AF65-F5344CB8AC3E}">
        <p14:creationId xmlns:p14="http://schemas.microsoft.com/office/powerpoint/2010/main" val="1943941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AIB_SUNUM_ARKAPLAN_CIMENTO+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6" name="TextBox 5"/>
          <p:cNvSpPr txBox="1"/>
          <p:nvPr/>
        </p:nvSpPr>
        <p:spPr>
          <a:xfrm>
            <a:off x="544512" y="3244850"/>
            <a:ext cx="8054975" cy="2862322"/>
          </a:xfrm>
          <a:prstGeom prst="rect">
            <a:avLst/>
          </a:prstGeom>
          <a:noFill/>
        </p:spPr>
        <p:txBody>
          <a:bodyPr wrap="square" rtlCol="0">
            <a:spAutoFit/>
          </a:bodyPr>
          <a:lstStyle/>
          <a:p>
            <a:pPr algn="ctr"/>
            <a:r>
              <a:rPr lang="tr-TR" sz="3600" b="1" dirty="0">
                <a:solidFill>
                  <a:srgbClr val="AC0000"/>
                </a:solidFill>
                <a:latin typeface="Times New Roman" panose="02020603050405020304" pitchFamily="18" charset="0"/>
                <a:cs typeface="Times New Roman" panose="02020603050405020304" pitchFamily="18" charset="0"/>
              </a:rPr>
              <a:t>COVID-19 SONRASI</a:t>
            </a:r>
          </a:p>
          <a:p>
            <a:pPr algn="ctr"/>
            <a:r>
              <a:rPr lang="tr-TR" sz="3600" b="1" dirty="0">
                <a:solidFill>
                  <a:srgbClr val="AC0000"/>
                </a:solidFill>
                <a:latin typeface="Times New Roman" panose="02020603050405020304" pitchFamily="18" charset="0"/>
                <a:cs typeface="Times New Roman" panose="02020603050405020304" pitchFamily="18" charset="0"/>
              </a:rPr>
              <a:t>TÜRKİYE’NİN AVANTAJLARI </a:t>
            </a:r>
          </a:p>
          <a:p>
            <a:pPr algn="ctr"/>
            <a:r>
              <a:rPr lang="tr-TR" sz="3600" b="1" dirty="0">
                <a:solidFill>
                  <a:srgbClr val="AC0000"/>
                </a:solidFill>
                <a:latin typeface="Times New Roman" panose="02020603050405020304" pitchFamily="18" charset="0"/>
                <a:cs typeface="Times New Roman" panose="02020603050405020304" pitchFamily="18" charset="0"/>
              </a:rPr>
              <a:t>NELER OLABİLİR?</a:t>
            </a:r>
          </a:p>
          <a:p>
            <a:endParaRPr lang="tr-TR" sz="3600" b="1" dirty="0">
              <a:solidFill>
                <a:srgbClr val="AC0000"/>
              </a:solidFill>
              <a:latin typeface="Times New Roman" panose="02020603050405020304" pitchFamily="18" charset="0"/>
              <a:cs typeface="Times New Roman" panose="02020603050405020304" pitchFamily="18" charset="0"/>
            </a:endParaRPr>
          </a:p>
          <a:p>
            <a:endParaRPr lang="tr-TR" sz="3600" b="1" dirty="0">
              <a:solidFill>
                <a:srgbClr val="AC0000"/>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tr-TR"/>
              <a:t>12 MAYIS 2020</a:t>
            </a:r>
            <a:endParaRPr lang="en-US" dirty="0"/>
          </a:p>
        </p:txBody>
      </p:sp>
      <p:sp>
        <p:nvSpPr>
          <p:cNvPr id="3" name="Slide Number Placeholder 2"/>
          <p:cNvSpPr>
            <a:spLocks noGrp="1"/>
          </p:cNvSpPr>
          <p:nvPr>
            <p:ph type="sldNum" sz="quarter" idx="12"/>
          </p:nvPr>
        </p:nvSpPr>
        <p:spPr/>
        <p:txBody>
          <a:bodyPr/>
          <a:lstStyle/>
          <a:p>
            <a:fld id="{3F602937-E099-AA4F-9058-3F48D7586F09}" type="slidenum">
              <a:rPr lang="en-US" smtClean="0"/>
              <a:t>39</a:t>
            </a:fld>
            <a:endParaRPr lang="en-US"/>
          </a:p>
        </p:txBody>
      </p:sp>
    </p:spTree>
    <p:extLst>
      <p:ext uri="{BB962C8B-B14F-4D97-AF65-F5344CB8AC3E}">
        <p14:creationId xmlns:p14="http://schemas.microsoft.com/office/powerpoint/2010/main" val="213426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AIB_SUNUM_ARKAPLAN_CIMENTO+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6" name="TextBox 5"/>
          <p:cNvSpPr txBox="1"/>
          <p:nvPr/>
        </p:nvSpPr>
        <p:spPr>
          <a:xfrm>
            <a:off x="544512" y="3244850"/>
            <a:ext cx="8054975" cy="2308324"/>
          </a:xfrm>
          <a:prstGeom prst="rect">
            <a:avLst/>
          </a:prstGeom>
          <a:noFill/>
        </p:spPr>
        <p:txBody>
          <a:bodyPr wrap="square" rtlCol="0">
            <a:spAutoFit/>
          </a:bodyPr>
          <a:lstStyle/>
          <a:p>
            <a:pPr algn="ctr"/>
            <a:r>
              <a:rPr lang="tr-TR" sz="3600" b="1" dirty="0">
                <a:solidFill>
                  <a:srgbClr val="AC0000"/>
                </a:solidFill>
                <a:latin typeface="Times New Roman" panose="02020603050405020304" pitchFamily="18" charset="0"/>
                <a:cs typeface="Times New Roman" panose="02020603050405020304" pitchFamily="18" charset="0"/>
              </a:rPr>
              <a:t>SERAMİK KAPLAMA MALZEMELERİ SEKTÖRÜ </a:t>
            </a:r>
          </a:p>
          <a:p>
            <a:pPr algn="ctr"/>
            <a:r>
              <a:rPr lang="tr-TR" sz="3600" b="1" dirty="0">
                <a:solidFill>
                  <a:srgbClr val="AC0000"/>
                </a:solidFill>
                <a:latin typeface="Times New Roman" panose="02020603050405020304" pitchFamily="18" charset="0"/>
                <a:cs typeface="Times New Roman" panose="02020603050405020304" pitchFamily="18" charset="0"/>
              </a:rPr>
              <a:t>(SKM)</a:t>
            </a:r>
          </a:p>
          <a:p>
            <a:endParaRPr lang="tr-TR" sz="3600" b="1" dirty="0">
              <a:solidFill>
                <a:srgbClr val="AC0000"/>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tr-TR"/>
              <a:t>12 MAYIS 2020</a:t>
            </a:r>
            <a:endParaRPr lang="en-US" dirty="0"/>
          </a:p>
        </p:txBody>
      </p:sp>
      <p:sp>
        <p:nvSpPr>
          <p:cNvPr id="3" name="Slide Number Placeholder 2"/>
          <p:cNvSpPr>
            <a:spLocks noGrp="1"/>
          </p:cNvSpPr>
          <p:nvPr>
            <p:ph type="sldNum" sz="quarter" idx="12"/>
          </p:nvPr>
        </p:nvSpPr>
        <p:spPr/>
        <p:txBody>
          <a:bodyPr/>
          <a:lstStyle/>
          <a:p>
            <a:fld id="{3F602937-E099-AA4F-9058-3F48D7586F09}" type="slidenum">
              <a:rPr lang="en-US" smtClean="0"/>
              <a:t>4</a:t>
            </a:fld>
            <a:endParaRPr lang="en-US"/>
          </a:p>
        </p:txBody>
      </p:sp>
    </p:spTree>
    <p:extLst>
      <p:ext uri="{BB962C8B-B14F-4D97-AF65-F5344CB8AC3E}">
        <p14:creationId xmlns:p14="http://schemas.microsoft.com/office/powerpoint/2010/main" val="381808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526"/>
            <a:ext cx="9144000" cy="6856549"/>
          </a:xfrm>
          <a:prstGeom prst="rect">
            <a:avLst/>
          </a:prstGeom>
        </p:spPr>
      </p:pic>
      <p:sp>
        <p:nvSpPr>
          <p:cNvPr id="5" name="Footer Placeholder 4"/>
          <p:cNvSpPr>
            <a:spLocks noGrp="1"/>
          </p:cNvSpPr>
          <p:nvPr>
            <p:ph type="ftr" sz="quarter" idx="11"/>
          </p:nvPr>
        </p:nvSpPr>
        <p:spPr>
          <a:xfrm>
            <a:off x="3124200" y="6550241"/>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a:xfrm>
            <a:off x="6902097" y="6520832"/>
            <a:ext cx="2133600" cy="365125"/>
          </a:xfrm>
        </p:spPr>
        <p:txBody>
          <a:bodyPr/>
          <a:lstStyle/>
          <a:p>
            <a:fld id="{3F602937-E099-AA4F-9058-3F48D7586F09}" type="slidenum">
              <a:rPr lang="en-US" smtClean="0"/>
              <a:t>40</a:t>
            </a:fld>
            <a:endParaRPr lang="en-US" dirty="0"/>
          </a:p>
        </p:txBody>
      </p:sp>
      <p:sp>
        <p:nvSpPr>
          <p:cNvPr id="13" name="TextBox 12"/>
          <p:cNvSpPr txBox="1"/>
          <p:nvPr/>
        </p:nvSpPr>
        <p:spPr>
          <a:xfrm>
            <a:off x="1409700" y="600782"/>
            <a:ext cx="7172325" cy="438582"/>
          </a:xfrm>
          <a:prstGeom prst="rect">
            <a:avLst/>
          </a:prstGeom>
          <a:noFill/>
        </p:spPr>
        <p:txBody>
          <a:bodyPr wrap="square" rtlCol="0">
            <a:spAutoFit/>
          </a:bodyPr>
          <a:lstStyle/>
          <a:p>
            <a:pPr>
              <a:lnSpc>
                <a:spcPct val="107000"/>
              </a:lnSpc>
              <a:spcAft>
                <a:spcPts val="0"/>
              </a:spcAft>
            </a:pPr>
            <a:r>
              <a:rPr lang="tr-TR" sz="2200" b="1" dirty="0">
                <a:solidFill>
                  <a:srgbClr val="FF0000"/>
                </a:solidFill>
                <a:ea typeface="Calibri" panose="020F0502020204030204" pitchFamily="34" charset="0"/>
                <a:cs typeface="Times New Roman" panose="02020603050405020304" pitchFamily="18" charset="0"/>
              </a:rPr>
              <a:t>TÜRKİYE’NİN AVANTAJLARI</a:t>
            </a:r>
          </a:p>
        </p:txBody>
      </p:sp>
      <p:sp>
        <p:nvSpPr>
          <p:cNvPr id="9" name="Metin kutusu 8"/>
          <p:cNvSpPr txBox="1"/>
          <p:nvPr/>
        </p:nvSpPr>
        <p:spPr>
          <a:xfrm>
            <a:off x="455684" y="1261480"/>
            <a:ext cx="8232631" cy="5940088"/>
          </a:xfrm>
          <a:prstGeom prst="rect">
            <a:avLst/>
          </a:prstGeom>
          <a:noFill/>
        </p:spPr>
        <p:txBody>
          <a:bodyPr wrap="square" rtlCol="0">
            <a:spAutoFit/>
          </a:bodyPr>
          <a:lstStyle/>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Hızlı </a:t>
            </a:r>
            <a:r>
              <a:rPr lang="en-US" sz="2000" dirty="0">
                <a:latin typeface="Arial" panose="020B0604020202020204" pitchFamily="34" charset="0"/>
                <a:cs typeface="Arial" panose="020B0604020202020204" pitchFamily="34" charset="0"/>
              </a:rPr>
              <a:t>t</a:t>
            </a:r>
            <a:r>
              <a:rPr lang="tr-TR" sz="2000" dirty="0">
                <a:latin typeface="Arial" panose="020B0604020202020204" pitchFamily="34" charset="0"/>
                <a:cs typeface="Arial" panose="020B0604020202020204" pitchFamily="34" charset="0"/>
              </a:rPr>
              <a:t>edarik geçmişe göre çok daha önemli hale gelecek</a:t>
            </a:r>
            <a:r>
              <a:rPr lang="en-US" sz="2000" dirty="0" err="1">
                <a:latin typeface="Arial" panose="020B0604020202020204" pitchFamily="34" charset="0"/>
                <a:cs typeface="Arial" panose="020B0604020202020204" pitchFamily="34" charset="0"/>
              </a:rPr>
              <a:t>tir</a:t>
            </a:r>
            <a:r>
              <a:rPr lang="tr-TR" sz="2000" dirty="0">
                <a:latin typeface="Arial" panose="020B0604020202020204" pitchFamily="34" charset="0"/>
                <a:cs typeface="Arial" panose="020B0604020202020204" pitchFamily="34" charset="0"/>
              </a:rPr>
              <a:t> ve Türkiye’nin bu konuda hem coğrafi </a:t>
            </a:r>
            <a:r>
              <a:rPr lang="en-US" sz="2000" dirty="0" err="1">
                <a:latin typeface="Arial" panose="020B0604020202020204" pitchFamily="34" charset="0"/>
                <a:cs typeface="Arial" panose="020B0604020202020204" pitchFamily="34" charset="0"/>
              </a:rPr>
              <a:t>konum</a:t>
            </a:r>
            <a:r>
              <a:rPr lang="tr-TR" sz="2000" dirty="0">
                <a:latin typeface="Arial" panose="020B0604020202020204" pitchFamily="34" charset="0"/>
                <a:cs typeface="Arial" panose="020B0604020202020204" pitchFamily="34" charset="0"/>
              </a:rPr>
              <a:t> hem de üretim kabiliyeti açısından üstünlüğü bulunmakta</a:t>
            </a:r>
            <a:r>
              <a:rPr lang="en-US" sz="2000" dirty="0" err="1">
                <a:latin typeface="Arial" panose="020B0604020202020204" pitchFamily="34" charset="0"/>
                <a:cs typeface="Arial" panose="020B0604020202020204" pitchFamily="34" charset="0"/>
              </a:rPr>
              <a:t>dır</a:t>
            </a:r>
            <a:r>
              <a:rPr lang="tr-TR" sz="20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Pandemi sonrası tüm büyük alıcılar stok yüklerini azaltmak ist</a:t>
            </a:r>
            <a:r>
              <a:rPr lang="en-US" sz="2000" dirty="0" err="1">
                <a:latin typeface="Arial" panose="020B0604020202020204" pitchFamily="34" charset="0"/>
                <a:cs typeface="Arial" panose="020B0604020202020204" pitchFamily="34" charset="0"/>
              </a:rPr>
              <a:t>emektedir</a:t>
            </a:r>
            <a:r>
              <a:rPr lang="en-US" sz="20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Çin ile çalışmak; ikinci dalga veya Uzakdoğu kökenli yeni bir virüs tedirginliklerden dolayı daha fazla stok tutma anlamına gelecek</a:t>
            </a:r>
            <a:r>
              <a:rPr lang="en-US" sz="2000" dirty="0" err="1">
                <a:latin typeface="Arial" panose="020B0604020202020204" pitchFamily="34" charset="0"/>
                <a:cs typeface="Arial" panose="020B0604020202020204" pitchFamily="34" charset="0"/>
              </a:rPr>
              <a:t>tir</a:t>
            </a:r>
            <a:r>
              <a:rPr lang="tr-TR" sz="2000" dirty="0">
                <a:latin typeface="Arial" panose="020B0604020202020204" pitchFamily="34" charset="0"/>
                <a:cs typeface="Arial" panose="020B0604020202020204" pitchFamily="34" charset="0"/>
              </a:rPr>
              <a:t>. Türkiye ile çalışmak stok azaltmak için bir avantaj</a:t>
            </a:r>
            <a:r>
              <a:rPr lang="en-US" sz="2000" dirty="0" err="1">
                <a:latin typeface="Arial" panose="020B0604020202020204" pitchFamily="34" charset="0"/>
                <a:cs typeface="Arial" panose="020B0604020202020204" pitchFamily="34" charset="0"/>
              </a:rPr>
              <a:t>dır</a:t>
            </a:r>
            <a:r>
              <a:rPr lang="tr-TR" sz="20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Türkiye operasyon</a:t>
            </a:r>
            <a:r>
              <a:rPr lang="en-US" sz="2000" dirty="0">
                <a:latin typeface="Arial" panose="020B0604020202020204" pitchFamily="34" charset="0"/>
                <a:cs typeface="Arial" panose="020B0604020202020204" pitchFamily="34" charset="0"/>
              </a:rPr>
              <a:t>el</a:t>
            </a:r>
            <a:r>
              <a:rPr lang="tr-TR" sz="2000" dirty="0">
                <a:latin typeface="Arial" panose="020B0604020202020204" pitchFamily="34" charset="0"/>
                <a:cs typeface="Arial" panose="020B0604020202020204" pitchFamily="34" charset="0"/>
              </a:rPr>
              <a:t> gücüyle, pandemi 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olası</a:t>
            </a:r>
            <a:r>
              <a:rPr lang="tr-TR" sz="2000" dirty="0">
                <a:latin typeface="Arial" panose="020B0604020202020204" pitchFamily="34" charset="0"/>
                <a:cs typeface="Arial" panose="020B0604020202020204" pitchFamily="34" charset="0"/>
              </a:rPr>
              <a:t> benzeri sorunlarda çok hızlı hareket edebildiğini göster</a:t>
            </a:r>
            <a:r>
              <a:rPr lang="en-US" sz="2000" dirty="0" err="1">
                <a:latin typeface="Arial" panose="020B0604020202020204" pitchFamily="34" charset="0"/>
                <a:cs typeface="Arial" panose="020B0604020202020204" pitchFamily="34" charset="0"/>
              </a:rPr>
              <a:t>miştir</a:t>
            </a:r>
            <a:r>
              <a:rPr lang="en-US" sz="2000" dirty="0">
                <a:latin typeface="Arial" panose="020B0604020202020204" pitchFamily="34" charset="0"/>
                <a:cs typeface="Arial" panose="020B0604020202020204" pitchFamily="34" charset="0"/>
              </a:rPr>
              <a:t>. B</a:t>
            </a:r>
            <a:r>
              <a:rPr lang="tr-TR" sz="2000" dirty="0">
                <a:latin typeface="Arial" panose="020B0604020202020204" pitchFamily="34" charset="0"/>
                <a:cs typeface="Arial" panose="020B0604020202020204" pitchFamily="34" charset="0"/>
              </a:rPr>
              <a:t>u sürdürülebilirlik ve tedarik güvenliği konularında da doğru ülke olduğumuzun </a:t>
            </a:r>
            <a:r>
              <a:rPr lang="tr-TR" sz="2000" dirty="0" err="1">
                <a:latin typeface="Arial" panose="020B0604020202020204" pitchFamily="34" charset="0"/>
                <a:cs typeface="Arial" panose="020B0604020202020204" pitchFamily="34" charset="0"/>
              </a:rPr>
              <a:t>ıspatıdır</a:t>
            </a:r>
            <a:r>
              <a:rPr lang="tr-TR" sz="20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Bir çok ülkenin vatandaşları virüs ün ortaya çıkmasında veya yayılımının önlenememesi konularında Çin’i sorumlu görüyor. Buna ilave Çin </a:t>
            </a:r>
            <a:r>
              <a:rPr lang="en-US" sz="2000" dirty="0" err="1">
                <a:latin typeface="Arial" panose="020B0604020202020204" pitchFamily="34" charset="0"/>
                <a:cs typeface="Arial" panose="020B0604020202020204" pitchFamily="34" charset="0"/>
              </a:rPr>
              <a:t>menşeli</a:t>
            </a:r>
            <a:r>
              <a:rPr lang="tr-TR" sz="2000" dirty="0">
                <a:latin typeface="Arial" panose="020B0604020202020204" pitchFamily="34" charset="0"/>
                <a:cs typeface="Arial" panose="020B0604020202020204" pitchFamily="34" charset="0"/>
              </a:rPr>
              <a:t> ürünlere karşı nihai tüketicinin </a:t>
            </a:r>
            <a:r>
              <a:rPr lang="en-US" sz="2000" dirty="0" err="1">
                <a:latin typeface="Arial" panose="020B0604020202020204" pitchFamily="34" charset="0"/>
                <a:cs typeface="Arial" panose="020B0604020202020204" pitchFamily="34" charset="0"/>
              </a:rPr>
              <a:t>endişeleri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oluşmuştur</a:t>
            </a:r>
            <a:r>
              <a:rPr lang="en-US" sz="2000" dirty="0">
                <a:latin typeface="Arial" panose="020B0604020202020204" pitchFamily="34" charset="0"/>
                <a:cs typeface="Arial" panose="020B0604020202020204" pitchFamily="34" charset="0"/>
              </a:rPr>
              <a:t>.</a:t>
            </a:r>
            <a:r>
              <a:rPr lang="tr-TR" sz="2000" dirty="0">
                <a:latin typeface="Arial" panose="020B0604020202020204" pitchFamily="34" charset="0"/>
                <a:cs typeface="Arial" panose="020B0604020202020204" pitchFamily="34" charset="0"/>
              </a:rPr>
              <a:t> Bu durum Türkiye’ye avantaj kazandırmaktadır.</a:t>
            </a:r>
          </a:p>
          <a:p>
            <a:pPr algn="just"/>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9398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290"/>
            <a:ext cx="9144000" cy="6856549"/>
          </a:xfrm>
          <a:prstGeom prst="rect">
            <a:avLst/>
          </a:prstGeom>
        </p:spPr>
      </p:pic>
      <p:sp>
        <p:nvSpPr>
          <p:cNvPr id="5" name="Footer Placeholder 4"/>
          <p:cNvSpPr>
            <a:spLocks noGrp="1"/>
          </p:cNvSpPr>
          <p:nvPr>
            <p:ph type="ftr" sz="quarter" idx="11"/>
          </p:nvPr>
        </p:nvSpPr>
        <p:spPr>
          <a:xfrm>
            <a:off x="3124200" y="6550241"/>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a:xfrm>
            <a:off x="6902097" y="6520832"/>
            <a:ext cx="2133600" cy="365125"/>
          </a:xfrm>
        </p:spPr>
        <p:txBody>
          <a:bodyPr/>
          <a:lstStyle/>
          <a:p>
            <a:fld id="{3F602937-E099-AA4F-9058-3F48D7586F09}" type="slidenum">
              <a:rPr lang="en-US" smtClean="0"/>
              <a:t>41</a:t>
            </a:fld>
            <a:endParaRPr lang="en-US" dirty="0"/>
          </a:p>
        </p:txBody>
      </p:sp>
      <p:sp>
        <p:nvSpPr>
          <p:cNvPr id="13" name="TextBox 12"/>
          <p:cNvSpPr txBox="1"/>
          <p:nvPr/>
        </p:nvSpPr>
        <p:spPr>
          <a:xfrm>
            <a:off x="1409700" y="600782"/>
            <a:ext cx="7172325" cy="438582"/>
          </a:xfrm>
          <a:prstGeom prst="rect">
            <a:avLst/>
          </a:prstGeom>
          <a:noFill/>
        </p:spPr>
        <p:txBody>
          <a:bodyPr wrap="square" rtlCol="0">
            <a:spAutoFit/>
          </a:bodyPr>
          <a:lstStyle/>
          <a:p>
            <a:pPr>
              <a:lnSpc>
                <a:spcPct val="107000"/>
              </a:lnSpc>
              <a:spcAft>
                <a:spcPts val="0"/>
              </a:spcAft>
            </a:pPr>
            <a:r>
              <a:rPr lang="tr-TR" sz="2200" b="1" dirty="0">
                <a:solidFill>
                  <a:srgbClr val="FF0000"/>
                </a:solidFill>
                <a:ea typeface="Calibri" panose="020F0502020204030204" pitchFamily="34" charset="0"/>
                <a:cs typeface="Times New Roman" panose="02020603050405020304" pitchFamily="18" charset="0"/>
              </a:rPr>
              <a:t>TÜRKİYE’NİN AVANTAJLARI</a:t>
            </a:r>
          </a:p>
        </p:txBody>
      </p:sp>
      <p:sp>
        <p:nvSpPr>
          <p:cNvPr id="9" name="Metin kutusu 8"/>
          <p:cNvSpPr txBox="1"/>
          <p:nvPr/>
        </p:nvSpPr>
        <p:spPr>
          <a:xfrm>
            <a:off x="455684" y="1261480"/>
            <a:ext cx="8232631" cy="4401205"/>
          </a:xfrm>
          <a:prstGeom prst="rect">
            <a:avLst/>
          </a:prstGeom>
          <a:noFill/>
        </p:spPr>
        <p:txBody>
          <a:bodyPr wrap="square" rtlCol="0">
            <a:spAutoFit/>
          </a:bodyPr>
          <a:lstStyle/>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algn="just"/>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Yeni Normal dediğimiz sistemde seyahatler daha maliyetli olacak. Uzak doğuya seyahat etme isteğinde de ciddi bir azalış olacak. Bu da Uzak doğu ile iş yapmayı zorlaştıracak. Türkiye gibi kolay ulaşılabilir bir ülke için ayrı bir fırsat penceresi olarak ele alınmalıdır.</a:t>
            </a: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BİRBİRİMİZLE REKABET YAPMADAN TASARIM, TEKNOLOJİ ve KALİTEMİZLE FARK YARATARAK, BAŞKA ÜLKELERİN PAZARINDAN PAY ALACAK ORTAM OLUŞMUŞTUR. </a:t>
            </a:r>
          </a:p>
          <a:p>
            <a:pPr marL="342900" indent="-342900" algn="just">
              <a:buFont typeface="Wingdings" panose="05000000000000000000" pitchFamily="2" charset="2"/>
              <a:buChar char="Ø"/>
            </a:pPr>
            <a:endParaRPr lang="tr-T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tr-TR" sz="2000" dirty="0">
                <a:latin typeface="Arial" panose="020B0604020202020204" pitchFamily="34" charset="0"/>
                <a:cs typeface="Arial" panose="020B0604020202020204" pitchFamily="34" charset="0"/>
              </a:rPr>
              <a:t>UNUTMAYALIM İLAVE YATIRIM YAPMADAN GERİ DÖNÜŞÜ EN HIZLI, EN KARLI ve KATMA DEĞERLİ İHRACAT AYNI ÜRÜNÜ DAHA YÜKSEK FİYATLA İHRAC EDEREK YAPILANDIR.</a:t>
            </a:r>
          </a:p>
        </p:txBody>
      </p:sp>
    </p:spTree>
    <p:extLst>
      <p:ext uri="{BB962C8B-B14F-4D97-AF65-F5344CB8AC3E}">
        <p14:creationId xmlns:p14="http://schemas.microsoft.com/office/powerpoint/2010/main" val="173544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4" name="Rectangle 3"/>
          <p:cNvSpPr/>
          <p:nvPr/>
        </p:nvSpPr>
        <p:spPr>
          <a:xfrm>
            <a:off x="457201" y="1453607"/>
            <a:ext cx="7686892" cy="3139321"/>
          </a:xfrm>
          <a:prstGeom prst="rect">
            <a:avLst/>
          </a:prstGeom>
        </p:spPr>
        <p:txBody>
          <a:bodyPr wrap="square">
            <a:spAutoFit/>
          </a:bodyPr>
          <a:lstStyle/>
          <a:p>
            <a:r>
              <a:rPr lang="tr-TR" sz="4800" b="1" i="1" dirty="0">
                <a:cs typeface="Times New Roman" panose="02020603050405020304" pitchFamily="18" charset="0"/>
              </a:rPr>
              <a:t>TEŞEKKÜRLER...</a:t>
            </a:r>
            <a:endParaRPr lang="en-US" sz="4800" b="1" i="1" dirty="0">
              <a:cs typeface="Times New Roman" panose="02020603050405020304" pitchFamily="18" charset="0"/>
            </a:endParaRPr>
          </a:p>
          <a:p>
            <a:endParaRPr lang="en-US" sz="4800" b="1" i="1" dirty="0">
              <a:cs typeface="Times New Roman" panose="02020603050405020304" pitchFamily="18" charset="0"/>
            </a:endParaRPr>
          </a:p>
          <a:p>
            <a:r>
              <a:rPr lang="en-US" b="1" i="1" dirty="0">
                <a:cs typeface="Times New Roman" panose="02020603050405020304" pitchFamily="18" charset="0"/>
              </a:rPr>
              <a:t>ERDEM ÇENESİZ </a:t>
            </a:r>
          </a:p>
          <a:p>
            <a:r>
              <a:rPr lang="en-US" b="1" i="1" dirty="0">
                <a:cs typeface="Times New Roman" panose="02020603050405020304" pitchFamily="18" charset="0"/>
              </a:rPr>
              <a:t>YÖNETİM KURULU BAŞKANI</a:t>
            </a:r>
          </a:p>
          <a:p>
            <a:r>
              <a:rPr lang="en-US" b="1" i="1" dirty="0">
                <a:cs typeface="Times New Roman" panose="02020603050405020304" pitchFamily="18" charset="0"/>
              </a:rPr>
              <a:t>12.05.2020 </a:t>
            </a:r>
            <a:endParaRPr lang="tr-TR" b="1" i="1" dirty="0">
              <a:cs typeface="Times New Roman" panose="02020603050405020304" pitchFamily="18" charset="0"/>
            </a:endParaRPr>
          </a:p>
          <a:p>
            <a:endParaRPr lang="tr-TR" sz="4800" b="1" dirty="0">
              <a:cs typeface="Times New Roman" panose="02020603050405020304" pitchFamily="18" charset="0"/>
            </a:endParaRPr>
          </a:p>
        </p:txBody>
      </p:sp>
      <p:sp>
        <p:nvSpPr>
          <p:cNvPr id="5" name="Rectangle 4"/>
          <p:cNvSpPr/>
          <p:nvPr/>
        </p:nvSpPr>
        <p:spPr>
          <a:xfrm>
            <a:off x="2657475" y="5582622"/>
            <a:ext cx="6267450" cy="707886"/>
          </a:xfrm>
          <a:prstGeom prst="rect">
            <a:avLst/>
          </a:prstGeom>
        </p:spPr>
        <p:txBody>
          <a:bodyPr wrap="square">
            <a:spAutoFit/>
          </a:bodyPr>
          <a:lstStyle/>
          <a:p>
            <a:pPr algn="ctr"/>
            <a:endParaRPr lang="tr-TR" sz="2000" b="1" i="1" dirty="0">
              <a:latin typeface="Times New Roman" panose="02020603050405020304" pitchFamily="18" charset="0"/>
              <a:cs typeface="Times New Roman" panose="02020603050405020304" pitchFamily="18" charset="0"/>
            </a:endParaRPr>
          </a:p>
          <a:p>
            <a:pPr algn="ctr"/>
            <a:endParaRPr lang="tr-TR" sz="2000" b="1" i="1" dirty="0">
              <a:latin typeface="Times New Roman" panose="02020603050405020304" pitchFamily="18" charset="0"/>
              <a:cs typeface="Times New Roman" panose="02020603050405020304" pitchFamily="18" charset="0"/>
            </a:endParaRPr>
          </a:p>
        </p:txBody>
      </p:sp>
      <p:pic>
        <p:nvPicPr>
          <p:cNvPr id="10242" name="Picture 2" descr="C:\Users\TARHANE\Desktop\Twitter-İnstagram-Facebook-Takipçi-Kasma-Çalışma-Mantığı.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91212"/>
            <a:ext cx="1722562" cy="9667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43063" y="6112996"/>
            <a:ext cx="2805112" cy="523220"/>
          </a:xfrm>
          <a:prstGeom prst="rect">
            <a:avLst/>
          </a:prstGeom>
        </p:spPr>
        <p:txBody>
          <a:bodyPr wrap="square">
            <a:spAutoFit/>
          </a:bodyPr>
          <a:lstStyle/>
          <a:p>
            <a:r>
              <a:rPr lang="tr-TR" sz="2800" b="1" i="1" dirty="0">
                <a:cs typeface="Times New Roman" panose="02020603050405020304" pitchFamily="18" charset="0"/>
              </a:rPr>
              <a:t>@landofceramics</a:t>
            </a:r>
            <a:endParaRPr lang="tr-TR" sz="3000" b="1" i="1"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3F602937-E099-AA4F-9058-3F48D7586F09}" type="slidenum">
              <a:rPr lang="en-US" smtClean="0"/>
              <a:t>42</a:t>
            </a:fld>
            <a:endParaRPr lang="en-US"/>
          </a:p>
        </p:txBody>
      </p:sp>
      <p:sp>
        <p:nvSpPr>
          <p:cNvPr id="2" name="Footer Placeholder 1"/>
          <p:cNvSpPr>
            <a:spLocks noGrp="1"/>
          </p:cNvSpPr>
          <p:nvPr>
            <p:ph type="ftr" sz="quarter" idx="11"/>
          </p:nvPr>
        </p:nvSpPr>
        <p:spPr>
          <a:xfrm>
            <a:off x="3124200" y="6455757"/>
            <a:ext cx="2895600" cy="365125"/>
          </a:xfrm>
        </p:spPr>
        <p:txBody>
          <a:bodyPr/>
          <a:lstStyle/>
          <a:p>
            <a:r>
              <a:rPr lang="tr-TR"/>
              <a:t>12 MAYIS 2020</a:t>
            </a:r>
            <a:endParaRPr lang="en-US" dirty="0"/>
          </a:p>
        </p:txBody>
      </p:sp>
    </p:spTree>
    <p:extLst>
      <p:ext uri="{BB962C8B-B14F-4D97-AF65-F5344CB8AC3E}">
        <p14:creationId xmlns:p14="http://schemas.microsoft.com/office/powerpoint/2010/main" val="380713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461772"/>
            <a:ext cx="7172325" cy="685059"/>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SERAMİK KAPLAMA MALZEMELERİ İHRACATI</a:t>
            </a:r>
            <a:r>
              <a:rPr lang="en-US" b="1" dirty="0">
                <a:solidFill>
                  <a:srgbClr val="FF0000"/>
                </a:solidFill>
                <a:ea typeface="Calibri" panose="020F0502020204030204" pitchFamily="34" charset="0"/>
                <a:cs typeface="Times New Roman" panose="02020603050405020304" pitchFamily="18" charset="0"/>
              </a:rPr>
              <a:t> </a:t>
            </a:r>
            <a:r>
              <a:rPr lang="tr-TR" b="1" dirty="0">
                <a:solidFill>
                  <a:srgbClr val="FF0000"/>
                </a:solidFill>
                <a:ea typeface="Calibri" panose="020F0502020204030204" pitchFamily="34" charset="0"/>
                <a:cs typeface="Times New Roman" panose="02020603050405020304" pitchFamily="18" charset="0"/>
              </a:rPr>
              <a:t>(2000 - 2019) </a:t>
            </a:r>
            <a:endParaRPr lang="en-US" b="1" dirty="0">
              <a:solidFill>
                <a:srgbClr val="FF0000"/>
              </a:solidFill>
              <a:ea typeface="Calibri" panose="020F0502020204030204" pitchFamily="34" charset="0"/>
              <a:cs typeface="Times New Roman" panose="02020603050405020304" pitchFamily="18" charset="0"/>
            </a:endParaRPr>
          </a:p>
          <a:p>
            <a:pPr>
              <a:lnSpc>
                <a:spcPct val="107000"/>
              </a:lnSpc>
              <a:spcAft>
                <a:spcPts val="0"/>
              </a:spcAft>
            </a:pPr>
            <a:r>
              <a:rPr lang="en-US" b="1" dirty="0" err="1">
                <a:solidFill>
                  <a:srgbClr val="FF0000"/>
                </a:solidFill>
                <a:ea typeface="Calibri" panose="020F0502020204030204" pitchFamily="34" charset="0"/>
                <a:cs typeface="Times New Roman" panose="02020603050405020304" pitchFamily="18" charset="0"/>
              </a:rPr>
              <a:t>Değer</a:t>
            </a:r>
            <a:r>
              <a:rPr lang="en-US" b="1" dirty="0">
                <a:solidFill>
                  <a:srgbClr val="FF0000"/>
                </a:solidFill>
                <a:ea typeface="Calibri" panose="020F0502020204030204" pitchFamily="34" charset="0"/>
                <a:cs typeface="Times New Roman" panose="02020603050405020304" pitchFamily="18" charset="0"/>
              </a:rPr>
              <a:t>: </a:t>
            </a:r>
            <a:r>
              <a:rPr lang="tr-TR" b="1" dirty="0">
                <a:solidFill>
                  <a:srgbClr val="FF0000"/>
                </a:solidFill>
                <a:ea typeface="Calibri" panose="020F0502020204030204" pitchFamily="34" charset="0"/>
                <a:cs typeface="Times New Roman" panose="02020603050405020304" pitchFamily="18" charset="0"/>
              </a:rPr>
              <a:t>M</a:t>
            </a:r>
            <a:r>
              <a:rPr lang="en-US" b="1" dirty="0" err="1">
                <a:solidFill>
                  <a:srgbClr val="FF0000"/>
                </a:solidFill>
                <a:ea typeface="Calibri" panose="020F0502020204030204" pitchFamily="34" charset="0"/>
                <a:cs typeface="Times New Roman" panose="02020603050405020304" pitchFamily="18" charset="0"/>
              </a:rPr>
              <a:t>ilyon</a:t>
            </a:r>
            <a:r>
              <a:rPr lang="en-US" b="1" dirty="0">
                <a:solidFill>
                  <a:srgbClr val="FF0000"/>
                </a:solidFill>
                <a:ea typeface="Calibri" panose="020F0502020204030204" pitchFamily="34" charset="0"/>
                <a:cs typeface="Times New Roman" panose="02020603050405020304" pitchFamily="18" charset="0"/>
              </a:rPr>
              <a:t> $ </a:t>
            </a:r>
            <a:r>
              <a:rPr lang="tr-TR" b="1" dirty="0">
                <a:solidFill>
                  <a:srgbClr val="FF0000"/>
                </a:solidFill>
                <a:ea typeface="Calibri" panose="020F0502020204030204" pitchFamily="34" charset="0"/>
                <a:cs typeface="Times New Roman" panose="02020603050405020304" pitchFamily="18" charset="0"/>
              </a:rPr>
              <a:t> B</a:t>
            </a:r>
            <a:r>
              <a:rPr lang="en-US" b="1" dirty="0" err="1">
                <a:solidFill>
                  <a:srgbClr val="FF0000"/>
                </a:solidFill>
                <a:ea typeface="Calibri" panose="020F0502020204030204" pitchFamily="34" charset="0"/>
                <a:cs typeface="Times New Roman" panose="02020603050405020304" pitchFamily="18" charset="0"/>
              </a:rPr>
              <a:t>irim</a:t>
            </a:r>
            <a:r>
              <a:rPr lang="en-US" b="1" dirty="0">
                <a:solidFill>
                  <a:srgbClr val="FF0000"/>
                </a:solidFill>
                <a:ea typeface="Calibri" panose="020F0502020204030204" pitchFamily="34" charset="0"/>
                <a:cs typeface="Times New Roman" panose="02020603050405020304" pitchFamily="18" charset="0"/>
              </a:rPr>
              <a:t> </a:t>
            </a:r>
            <a:r>
              <a:rPr lang="en-US" b="1" dirty="0" err="1">
                <a:solidFill>
                  <a:srgbClr val="FF0000"/>
                </a:solidFill>
                <a:ea typeface="Calibri" panose="020F0502020204030204" pitchFamily="34" charset="0"/>
                <a:cs typeface="Times New Roman" panose="02020603050405020304" pitchFamily="18" charset="0"/>
              </a:rPr>
              <a:t>Fiyat</a:t>
            </a:r>
            <a:r>
              <a:rPr lang="en-US" b="1" dirty="0">
                <a:solidFill>
                  <a:srgbClr val="FF0000"/>
                </a:solidFill>
                <a:ea typeface="Calibri" panose="020F0502020204030204" pitchFamily="34" charset="0"/>
                <a:cs typeface="Times New Roman" panose="02020603050405020304" pitchFamily="18" charset="0"/>
              </a:rPr>
              <a:t> : m</a:t>
            </a:r>
            <a:r>
              <a:rPr lang="tr-TR" b="1" dirty="0">
                <a:solidFill>
                  <a:srgbClr val="FF0000"/>
                </a:solidFill>
                <a:ea typeface="Calibri" panose="020F0502020204030204" pitchFamily="34" charset="0"/>
                <a:cs typeface="Times New Roman" panose="02020603050405020304" pitchFamily="18" charset="0"/>
              </a:rPr>
              <a:t>2</a:t>
            </a:r>
          </a:p>
        </p:txBody>
      </p:sp>
      <p:sp>
        <p:nvSpPr>
          <p:cNvPr id="2" name="Footer Placeholder 1"/>
          <p:cNvSpPr>
            <a:spLocks noGrp="1"/>
          </p:cNvSpPr>
          <p:nvPr>
            <p:ph type="ftr" sz="quarter" idx="11"/>
          </p:nvPr>
        </p:nvSpPr>
        <p:spPr>
          <a:xfrm>
            <a:off x="3124200" y="6451011"/>
            <a:ext cx="2895600" cy="365125"/>
          </a:xfrm>
        </p:spPr>
        <p:txBody>
          <a:bodyPr/>
          <a:lstStyle/>
          <a:p>
            <a:r>
              <a:rPr lang="tr-TR"/>
              <a:t>12 MAYIS 2020</a:t>
            </a:r>
            <a:endParaRPr lang="en-US" dirty="0"/>
          </a:p>
        </p:txBody>
      </p:sp>
      <p:sp>
        <p:nvSpPr>
          <p:cNvPr id="4" name="Slide Number Placeholder 3"/>
          <p:cNvSpPr>
            <a:spLocks noGrp="1"/>
          </p:cNvSpPr>
          <p:nvPr>
            <p:ph type="sldNum" sz="quarter" idx="12"/>
          </p:nvPr>
        </p:nvSpPr>
        <p:spPr/>
        <p:txBody>
          <a:bodyPr/>
          <a:lstStyle/>
          <a:p>
            <a:fld id="{3F602937-E099-AA4F-9058-3F48D7586F09}" type="slidenum">
              <a:rPr lang="en-US" smtClean="0"/>
              <a:t>5</a:t>
            </a:fld>
            <a:endParaRPr lang="en-US"/>
          </a:p>
        </p:txBody>
      </p:sp>
      <p:pic>
        <p:nvPicPr>
          <p:cNvPr id="7" name="Resim 6"/>
          <p:cNvPicPr>
            <a:picLocks noChangeAspect="1"/>
          </p:cNvPicPr>
          <p:nvPr/>
        </p:nvPicPr>
        <p:blipFill>
          <a:blip r:embed="rId3"/>
          <a:stretch>
            <a:fillRect/>
          </a:stretch>
        </p:blipFill>
        <p:spPr>
          <a:xfrm>
            <a:off x="707090" y="1247870"/>
            <a:ext cx="8090546" cy="5064010"/>
          </a:xfrm>
          <a:prstGeom prst="rect">
            <a:avLst/>
          </a:prstGeom>
        </p:spPr>
      </p:pic>
    </p:spTree>
    <p:extLst>
      <p:ext uri="{BB962C8B-B14F-4D97-AF65-F5344CB8AC3E}">
        <p14:creationId xmlns:p14="http://schemas.microsoft.com/office/powerpoint/2010/main" val="375975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616499"/>
            <a:ext cx="7172325" cy="375552"/>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TÜRKİYE’NİN </a:t>
            </a:r>
            <a:r>
              <a:rPr lang="en-US" b="1" dirty="0">
                <a:solidFill>
                  <a:srgbClr val="FF0000"/>
                </a:solidFill>
                <a:ea typeface="Calibri" panose="020F0502020204030204" pitchFamily="34" charset="0"/>
                <a:cs typeface="Times New Roman" panose="02020603050405020304" pitchFamily="18" charset="0"/>
              </a:rPr>
              <a:t>ÜLKE BAZINDA </a:t>
            </a:r>
            <a:r>
              <a:rPr lang="tr-TR" b="1" dirty="0">
                <a:solidFill>
                  <a:srgbClr val="FF0000"/>
                </a:solidFill>
                <a:ea typeface="Calibri" panose="020F0502020204030204" pitchFamily="34" charset="0"/>
                <a:cs typeface="Times New Roman" panose="02020603050405020304" pitchFamily="18" charset="0"/>
              </a:rPr>
              <a:t>SKM İHRACATI</a:t>
            </a:r>
            <a:r>
              <a:rPr lang="en-US" b="1" dirty="0">
                <a:solidFill>
                  <a:srgbClr val="FF0000"/>
                </a:solidFill>
                <a:ea typeface="Calibri" panose="020F0502020204030204" pitchFamily="34" charset="0"/>
                <a:cs typeface="Times New Roman" panose="02020603050405020304" pitchFamily="18" charset="0"/>
              </a:rPr>
              <a:t> </a:t>
            </a:r>
            <a:r>
              <a:rPr lang="tr-TR" b="1" dirty="0">
                <a:solidFill>
                  <a:srgbClr val="FF0000"/>
                </a:solidFill>
                <a:ea typeface="Calibri" panose="020F0502020204030204" pitchFamily="34" charset="0"/>
                <a:cs typeface="Times New Roman" panose="02020603050405020304" pitchFamily="18" charset="0"/>
              </a:rPr>
              <a:t>(2018 – 2019)</a:t>
            </a:r>
          </a:p>
        </p:txBody>
      </p:sp>
      <p:sp>
        <p:nvSpPr>
          <p:cNvPr id="5" name="TextBox 4"/>
          <p:cNvSpPr txBox="1"/>
          <p:nvPr/>
        </p:nvSpPr>
        <p:spPr>
          <a:xfrm>
            <a:off x="566374" y="6257339"/>
            <a:ext cx="8167691" cy="307777"/>
          </a:xfrm>
          <a:prstGeom prst="rect">
            <a:avLst/>
          </a:prstGeom>
          <a:noFill/>
        </p:spPr>
        <p:txBody>
          <a:bodyPr wrap="square" rtlCol="0">
            <a:spAutoFit/>
          </a:bodyPr>
          <a:lstStyle/>
          <a:p>
            <a:pPr marL="285750" indent="-285750">
              <a:buFont typeface="Arial" panose="020B0604020202020204" pitchFamily="34" charset="0"/>
              <a:buChar char="•"/>
            </a:pPr>
            <a:r>
              <a:rPr lang="tr-TR" sz="1400" dirty="0"/>
              <a:t>Sıralama 2019 yılı «</a:t>
            </a:r>
            <a:r>
              <a:rPr lang="tr-TR" sz="1400" b="1" dirty="0"/>
              <a:t>değer (M</a:t>
            </a:r>
            <a:r>
              <a:rPr lang="en-US" sz="1400" b="1" dirty="0" err="1"/>
              <a:t>ilyon</a:t>
            </a:r>
            <a:r>
              <a:rPr lang="en-US" sz="1400" b="1" dirty="0"/>
              <a:t> $</a:t>
            </a:r>
            <a:r>
              <a:rPr lang="tr-TR" sz="1400" b="1" dirty="0"/>
              <a:t>)</a:t>
            </a:r>
            <a:r>
              <a:rPr lang="tr-TR" sz="1400" dirty="0"/>
              <a:t>» büyüklüğüne göre yapılmıştır. </a:t>
            </a:r>
          </a:p>
        </p:txBody>
      </p:sp>
      <p:sp>
        <p:nvSpPr>
          <p:cNvPr id="2" name="Footer Placeholder 1"/>
          <p:cNvSpPr>
            <a:spLocks noGrp="1"/>
          </p:cNvSpPr>
          <p:nvPr>
            <p:ph type="ftr" sz="quarter" idx="11"/>
          </p:nvPr>
        </p:nvSpPr>
        <p:spPr>
          <a:xfrm>
            <a:off x="3124200" y="6421506"/>
            <a:ext cx="2895600" cy="365125"/>
          </a:xfrm>
        </p:spPr>
        <p:txBody>
          <a:bodyPr/>
          <a:lstStyle/>
          <a:p>
            <a:r>
              <a:rPr lang="tr-TR" dirty="0"/>
              <a:t>12 MAYIS 2020</a:t>
            </a:r>
            <a:endParaRPr lang="en-US" dirty="0"/>
          </a:p>
        </p:txBody>
      </p:sp>
      <p:sp>
        <p:nvSpPr>
          <p:cNvPr id="6" name="Slide Number Placeholder 5"/>
          <p:cNvSpPr>
            <a:spLocks noGrp="1"/>
          </p:cNvSpPr>
          <p:nvPr>
            <p:ph type="sldNum" sz="quarter" idx="12"/>
          </p:nvPr>
        </p:nvSpPr>
        <p:spPr/>
        <p:txBody>
          <a:bodyPr/>
          <a:lstStyle/>
          <a:p>
            <a:fld id="{3F602937-E099-AA4F-9058-3F48D7586F09}" type="slidenum">
              <a:rPr lang="en-US" smtClean="0"/>
              <a:t>6</a:t>
            </a:fld>
            <a:endParaRPr lang="en-US"/>
          </a:p>
        </p:txBody>
      </p:sp>
      <p:pic>
        <p:nvPicPr>
          <p:cNvPr id="9" name="Resim 8"/>
          <p:cNvPicPr>
            <a:picLocks noChangeAspect="1"/>
          </p:cNvPicPr>
          <p:nvPr/>
        </p:nvPicPr>
        <p:blipFill>
          <a:blip r:embed="rId3"/>
          <a:stretch>
            <a:fillRect/>
          </a:stretch>
        </p:blipFill>
        <p:spPr>
          <a:xfrm>
            <a:off x="540584" y="1301557"/>
            <a:ext cx="8041441" cy="4919719"/>
          </a:xfrm>
          <a:prstGeom prst="rect">
            <a:avLst/>
          </a:prstGeom>
        </p:spPr>
      </p:pic>
    </p:spTree>
    <p:extLst>
      <p:ext uri="{BB962C8B-B14F-4D97-AF65-F5344CB8AC3E}">
        <p14:creationId xmlns:p14="http://schemas.microsoft.com/office/powerpoint/2010/main" val="199148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464128"/>
            <a:ext cx="7172325" cy="685059"/>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TÜRKİYE’NİN</a:t>
            </a:r>
            <a:r>
              <a:rPr lang="en-US" b="1" dirty="0">
                <a:solidFill>
                  <a:srgbClr val="FF0000"/>
                </a:solidFill>
                <a:ea typeface="Calibri" panose="020F0502020204030204" pitchFamily="34" charset="0"/>
                <a:cs typeface="Times New Roman" panose="02020603050405020304" pitchFamily="18" charset="0"/>
              </a:rPr>
              <a:t> ÜLKE BAZINDA</a:t>
            </a:r>
            <a:r>
              <a:rPr lang="tr-TR" b="1" dirty="0">
                <a:solidFill>
                  <a:srgbClr val="FF0000"/>
                </a:solidFill>
                <a:ea typeface="Calibri" panose="020F0502020204030204" pitchFamily="34" charset="0"/>
                <a:cs typeface="Times New Roman" panose="02020603050405020304" pitchFamily="18" charset="0"/>
              </a:rPr>
              <a:t> SKM İHRACATI</a:t>
            </a:r>
          </a:p>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(2019-2020 Ocak-Nisan Dönemi)</a:t>
            </a:r>
          </a:p>
        </p:txBody>
      </p:sp>
      <p:sp>
        <p:nvSpPr>
          <p:cNvPr id="5" name="TextBox 4"/>
          <p:cNvSpPr txBox="1"/>
          <p:nvPr/>
        </p:nvSpPr>
        <p:spPr>
          <a:xfrm>
            <a:off x="912016" y="6327347"/>
            <a:ext cx="8167691" cy="307777"/>
          </a:xfrm>
          <a:prstGeom prst="rect">
            <a:avLst/>
          </a:prstGeom>
          <a:noFill/>
        </p:spPr>
        <p:txBody>
          <a:bodyPr wrap="square" rtlCol="0">
            <a:spAutoFit/>
          </a:bodyPr>
          <a:lstStyle/>
          <a:p>
            <a:pPr marL="285750" indent="-285750">
              <a:buFont typeface="Arial" panose="020B0604020202020204" pitchFamily="34" charset="0"/>
              <a:buChar char="•"/>
            </a:pPr>
            <a:r>
              <a:rPr lang="tr-TR" sz="1400" dirty="0"/>
              <a:t>Sıralama 2020 Ocak-Nisan Dönemi «</a:t>
            </a:r>
            <a:r>
              <a:rPr lang="tr-TR" sz="1400" b="1" dirty="0"/>
              <a:t>değer (Mil</a:t>
            </a:r>
            <a:r>
              <a:rPr lang="en-US" sz="1400" b="1" dirty="0"/>
              <a:t>yon $</a:t>
            </a:r>
            <a:r>
              <a:rPr lang="tr-TR" sz="1400" b="1" dirty="0"/>
              <a:t>)</a:t>
            </a:r>
            <a:r>
              <a:rPr lang="tr-TR" sz="1400" dirty="0"/>
              <a:t>» büyüklüğüne göre yapılmıştır. </a:t>
            </a:r>
          </a:p>
        </p:txBody>
      </p:sp>
      <p:sp>
        <p:nvSpPr>
          <p:cNvPr id="2" name="Footer Placeholder 1"/>
          <p:cNvSpPr>
            <a:spLocks noGrp="1"/>
          </p:cNvSpPr>
          <p:nvPr>
            <p:ph type="ftr" sz="quarter" idx="11"/>
          </p:nvPr>
        </p:nvSpPr>
        <p:spPr>
          <a:xfrm>
            <a:off x="3124200" y="6421506"/>
            <a:ext cx="2895600" cy="365125"/>
          </a:xfrm>
        </p:spPr>
        <p:txBody>
          <a:bodyPr/>
          <a:lstStyle/>
          <a:p>
            <a:r>
              <a:rPr lang="tr-TR" dirty="0"/>
              <a:t>12 MAYIS 2020</a:t>
            </a:r>
            <a:endParaRPr lang="en-US" dirty="0"/>
          </a:p>
        </p:txBody>
      </p:sp>
      <p:sp>
        <p:nvSpPr>
          <p:cNvPr id="6" name="Slide Number Placeholder 5"/>
          <p:cNvSpPr>
            <a:spLocks noGrp="1"/>
          </p:cNvSpPr>
          <p:nvPr>
            <p:ph type="sldNum" sz="quarter" idx="12"/>
          </p:nvPr>
        </p:nvSpPr>
        <p:spPr/>
        <p:txBody>
          <a:bodyPr/>
          <a:lstStyle/>
          <a:p>
            <a:fld id="{3F602937-E099-AA4F-9058-3F48D7586F09}" type="slidenum">
              <a:rPr lang="en-US" smtClean="0"/>
              <a:t>7</a:t>
            </a:fld>
            <a:endParaRPr lang="en-US"/>
          </a:p>
        </p:txBody>
      </p:sp>
      <p:pic>
        <p:nvPicPr>
          <p:cNvPr id="7" name="Resim 6"/>
          <p:cNvPicPr>
            <a:picLocks noChangeAspect="1"/>
          </p:cNvPicPr>
          <p:nvPr/>
        </p:nvPicPr>
        <p:blipFill>
          <a:blip r:embed="rId4"/>
          <a:stretch>
            <a:fillRect/>
          </a:stretch>
        </p:blipFill>
        <p:spPr>
          <a:xfrm>
            <a:off x="912015" y="1216314"/>
            <a:ext cx="7483839" cy="5102011"/>
          </a:xfrm>
          <a:prstGeom prst="rect">
            <a:avLst/>
          </a:prstGeom>
        </p:spPr>
      </p:pic>
    </p:spTree>
    <p:extLst>
      <p:ext uri="{BB962C8B-B14F-4D97-AF65-F5344CB8AC3E}">
        <p14:creationId xmlns:p14="http://schemas.microsoft.com/office/powerpoint/2010/main" val="343470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464128"/>
            <a:ext cx="7172325" cy="685059"/>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TÜRKİYE</a:t>
            </a:r>
            <a:r>
              <a:rPr lang="en-US" b="1" dirty="0">
                <a:solidFill>
                  <a:srgbClr val="FF0000"/>
                </a:solidFill>
                <a:ea typeface="Calibri" panose="020F0502020204030204" pitchFamily="34" charset="0"/>
                <a:cs typeface="Times New Roman" panose="02020603050405020304" pitchFamily="18" charset="0"/>
              </a:rPr>
              <a:t>’</a:t>
            </a:r>
            <a:r>
              <a:rPr lang="tr-TR" b="1" dirty="0">
                <a:solidFill>
                  <a:srgbClr val="FF0000"/>
                </a:solidFill>
                <a:ea typeface="Calibri" panose="020F0502020204030204" pitchFamily="34" charset="0"/>
                <a:cs typeface="Times New Roman" panose="02020603050405020304" pitchFamily="18" charset="0"/>
              </a:rPr>
              <a:t>NİN SKM İHRACATI – M2 ve Ton Karşılaştırması</a:t>
            </a:r>
          </a:p>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(2018 – 2019)</a:t>
            </a:r>
          </a:p>
        </p:txBody>
      </p:sp>
      <p:sp>
        <p:nvSpPr>
          <p:cNvPr id="2" name="Footer Placeholder 1"/>
          <p:cNvSpPr>
            <a:spLocks noGrp="1"/>
          </p:cNvSpPr>
          <p:nvPr>
            <p:ph type="ftr" sz="quarter" idx="11"/>
          </p:nvPr>
        </p:nvSpPr>
        <p:spPr>
          <a:xfrm>
            <a:off x="3124200" y="6421506"/>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p:txBody>
          <a:bodyPr/>
          <a:lstStyle/>
          <a:p>
            <a:fld id="{3F602937-E099-AA4F-9058-3F48D7586F09}" type="slidenum">
              <a:rPr lang="en-US" smtClean="0"/>
              <a:t>8</a:t>
            </a:fld>
            <a:endParaRPr lang="en-US"/>
          </a:p>
        </p:txBody>
      </p:sp>
      <p:pic>
        <p:nvPicPr>
          <p:cNvPr id="5" name="Resim 4"/>
          <p:cNvPicPr>
            <a:picLocks noChangeAspect="1"/>
          </p:cNvPicPr>
          <p:nvPr/>
        </p:nvPicPr>
        <p:blipFill>
          <a:blip r:embed="rId3"/>
          <a:stretch>
            <a:fillRect/>
          </a:stretch>
        </p:blipFill>
        <p:spPr>
          <a:xfrm>
            <a:off x="1118753" y="1483680"/>
            <a:ext cx="7172325" cy="4473809"/>
          </a:xfrm>
          <a:prstGeom prst="rect">
            <a:avLst/>
          </a:prstGeom>
        </p:spPr>
      </p:pic>
    </p:spTree>
    <p:extLst>
      <p:ext uri="{BB962C8B-B14F-4D97-AF65-F5344CB8AC3E}">
        <p14:creationId xmlns:p14="http://schemas.microsoft.com/office/powerpoint/2010/main" val="348542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AIB_SUNUM_ARKAPLAN_CIMENTO+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6549"/>
          </a:xfrm>
          <a:prstGeom prst="rect">
            <a:avLst/>
          </a:prstGeom>
        </p:spPr>
      </p:pic>
      <p:sp>
        <p:nvSpPr>
          <p:cNvPr id="8" name="TextBox 7"/>
          <p:cNvSpPr txBox="1"/>
          <p:nvPr/>
        </p:nvSpPr>
        <p:spPr>
          <a:xfrm>
            <a:off x="1409700" y="464128"/>
            <a:ext cx="7172325" cy="685059"/>
          </a:xfrm>
          <a:prstGeom prst="rect">
            <a:avLst/>
          </a:prstGeom>
          <a:noFill/>
        </p:spPr>
        <p:txBody>
          <a:bodyPr wrap="square" rtlCol="0">
            <a:spAutoFit/>
          </a:bodyPr>
          <a:lstStyle/>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TÜRKİYE</a:t>
            </a:r>
            <a:r>
              <a:rPr lang="en-US" b="1" dirty="0">
                <a:solidFill>
                  <a:srgbClr val="FF0000"/>
                </a:solidFill>
                <a:ea typeface="Calibri" panose="020F0502020204030204" pitchFamily="34" charset="0"/>
                <a:cs typeface="Times New Roman" panose="02020603050405020304" pitchFamily="18" charset="0"/>
              </a:rPr>
              <a:t>’</a:t>
            </a:r>
            <a:r>
              <a:rPr lang="tr-TR" b="1" dirty="0">
                <a:solidFill>
                  <a:srgbClr val="FF0000"/>
                </a:solidFill>
                <a:ea typeface="Calibri" panose="020F0502020204030204" pitchFamily="34" charset="0"/>
                <a:cs typeface="Times New Roman" panose="02020603050405020304" pitchFamily="18" charset="0"/>
              </a:rPr>
              <a:t>NİN SKM İHRACATI – M2 ve Ton Karşılaştırması</a:t>
            </a:r>
          </a:p>
          <a:p>
            <a:pPr>
              <a:lnSpc>
                <a:spcPct val="107000"/>
              </a:lnSpc>
              <a:spcAft>
                <a:spcPts val="0"/>
              </a:spcAft>
            </a:pPr>
            <a:r>
              <a:rPr lang="tr-TR" b="1" dirty="0">
                <a:solidFill>
                  <a:srgbClr val="FF0000"/>
                </a:solidFill>
                <a:ea typeface="Calibri" panose="020F0502020204030204" pitchFamily="34" charset="0"/>
                <a:cs typeface="Times New Roman" panose="02020603050405020304" pitchFamily="18" charset="0"/>
              </a:rPr>
              <a:t>(2019 – 2020 Ocak-Nisan Dönemi)</a:t>
            </a:r>
          </a:p>
        </p:txBody>
      </p:sp>
      <p:sp>
        <p:nvSpPr>
          <p:cNvPr id="2" name="Footer Placeholder 1"/>
          <p:cNvSpPr>
            <a:spLocks noGrp="1"/>
          </p:cNvSpPr>
          <p:nvPr>
            <p:ph type="ftr" sz="quarter" idx="11"/>
          </p:nvPr>
        </p:nvSpPr>
        <p:spPr>
          <a:xfrm>
            <a:off x="3124200" y="6421506"/>
            <a:ext cx="2895600" cy="365125"/>
          </a:xfrm>
        </p:spPr>
        <p:txBody>
          <a:bodyPr/>
          <a:lstStyle/>
          <a:p>
            <a:r>
              <a:rPr lang="tr-TR"/>
              <a:t>12 MAYIS 2020</a:t>
            </a:r>
            <a:endParaRPr lang="en-US" dirty="0"/>
          </a:p>
        </p:txBody>
      </p:sp>
      <p:sp>
        <p:nvSpPr>
          <p:cNvPr id="6" name="Slide Number Placeholder 5"/>
          <p:cNvSpPr>
            <a:spLocks noGrp="1"/>
          </p:cNvSpPr>
          <p:nvPr>
            <p:ph type="sldNum" sz="quarter" idx="12"/>
          </p:nvPr>
        </p:nvSpPr>
        <p:spPr/>
        <p:txBody>
          <a:bodyPr/>
          <a:lstStyle/>
          <a:p>
            <a:fld id="{3F602937-E099-AA4F-9058-3F48D7586F09}" type="slidenum">
              <a:rPr lang="en-US" smtClean="0"/>
              <a:t>9</a:t>
            </a:fld>
            <a:endParaRPr lang="en-US"/>
          </a:p>
        </p:txBody>
      </p:sp>
      <p:pic>
        <p:nvPicPr>
          <p:cNvPr id="4" name="Resim 3"/>
          <p:cNvPicPr>
            <a:picLocks noChangeAspect="1"/>
          </p:cNvPicPr>
          <p:nvPr/>
        </p:nvPicPr>
        <p:blipFill>
          <a:blip r:embed="rId3"/>
          <a:stretch>
            <a:fillRect/>
          </a:stretch>
        </p:blipFill>
        <p:spPr>
          <a:xfrm>
            <a:off x="1104900" y="1334979"/>
            <a:ext cx="7172325" cy="4511722"/>
          </a:xfrm>
          <a:prstGeom prst="rect">
            <a:avLst/>
          </a:prstGeom>
        </p:spPr>
      </p:pic>
    </p:spTree>
    <p:extLst>
      <p:ext uri="{BB962C8B-B14F-4D97-AF65-F5344CB8AC3E}">
        <p14:creationId xmlns:p14="http://schemas.microsoft.com/office/powerpoint/2010/main" val="629732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5993</TotalTime>
  <Words>1178</Words>
  <Application>Microsoft Office PowerPoint</Application>
  <PresentationFormat>Ekran Gösterisi (4:3)</PresentationFormat>
  <Paragraphs>407</Paragraphs>
  <Slides>42</Slides>
  <Notes>3</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42</vt:i4>
      </vt:variant>
    </vt:vector>
  </HeadingPairs>
  <TitlesOfParts>
    <vt:vector size="48" baseType="lpstr">
      <vt:lpstr>Arial</vt:lpstr>
      <vt:lpstr>Calibri</vt:lpstr>
      <vt:lpstr>Times New Roman</vt:lpstr>
      <vt:lpstr>Wingdings</vt:lpstr>
      <vt:lpstr>Office Theme</vt:lpstr>
      <vt:lpstr>Çalışma Sayfası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suleyman felamur</dc:creator>
  <cp:lastModifiedBy>Bahar Ece Aydın</cp:lastModifiedBy>
  <cp:revision>513</cp:revision>
  <cp:lastPrinted>2019-07-24T14:00:40Z</cp:lastPrinted>
  <dcterms:created xsi:type="dcterms:W3CDTF">2012-07-04T08:32:04Z</dcterms:created>
  <dcterms:modified xsi:type="dcterms:W3CDTF">2020-05-12T09:22:01Z</dcterms:modified>
</cp:coreProperties>
</file>